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8" r:id="rId3"/>
    <p:sldId id="262" r:id="rId4"/>
    <p:sldId id="264" r:id="rId5"/>
    <p:sldId id="256" r:id="rId6"/>
    <p:sldId id="257" r:id="rId7"/>
    <p:sldId id="265" r:id="rId8"/>
    <p:sldId id="263" r:id="rId9"/>
    <p:sldId id="259" r:id="rId10"/>
    <p:sldId id="260" r:id="rId11"/>
    <p:sldId id="261" r:id="rId12"/>
    <p:sldId id="268" r:id="rId13"/>
    <p:sldId id="271" r:id="rId14"/>
    <p:sldId id="274" r:id="rId15"/>
    <p:sldId id="275" r:id="rId16"/>
    <p:sldId id="273"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9" autoAdjust="0"/>
    <p:restoredTop sz="94660"/>
  </p:normalViewPr>
  <p:slideViewPr>
    <p:cSldViewPr snapToGrid="0">
      <p:cViewPr varScale="1">
        <p:scale>
          <a:sx n="77" d="100"/>
          <a:sy n="77" d="100"/>
        </p:scale>
        <p:origin x="54"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007F-03F0-3E66-26B5-53C14889F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FF70AC-9D1A-0884-86E4-651881C5F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81D813-19D7-219F-6CE4-4FDF08BD6241}"/>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5" name="Footer Placeholder 4">
            <a:extLst>
              <a:ext uri="{FF2B5EF4-FFF2-40B4-BE49-F238E27FC236}">
                <a16:creationId xmlns:a16="http://schemas.microsoft.com/office/drawing/2014/main" id="{E6FEAA95-5301-630D-3E21-52436EA7CC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34BF87-3F8B-C40A-BC4C-E733084337DE}"/>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328015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C65B-5DB8-4DF1-FC40-17244B0A2E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426B54-A8E3-8614-55F4-B36769F6C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599E7-35EB-6531-43D2-DE019BFA0BF9}"/>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5" name="Footer Placeholder 4">
            <a:extLst>
              <a:ext uri="{FF2B5EF4-FFF2-40B4-BE49-F238E27FC236}">
                <a16:creationId xmlns:a16="http://schemas.microsoft.com/office/drawing/2014/main" id="{63F99924-8F3A-5652-211D-856A4C1A2F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4BF7C97-F30D-F1D4-C0F8-0A9AD5C64F7B}"/>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294822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A6B49-5E38-3B3E-9F52-C6A97BCF9D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895F63-76FF-5281-F40E-0C587DB111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7F68E0-52A0-FA14-997C-13F78A1441ED}"/>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5" name="Footer Placeholder 4">
            <a:extLst>
              <a:ext uri="{FF2B5EF4-FFF2-40B4-BE49-F238E27FC236}">
                <a16:creationId xmlns:a16="http://schemas.microsoft.com/office/drawing/2014/main" id="{9832F128-A3FC-7F6F-E946-03CAC6CD86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01D85E3-BE42-4092-5EC1-759ADD639625}"/>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179023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BFA1-4F97-DBD5-6B7D-53F9C9412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1E0DC5-59C5-A85D-4899-57CBFF799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6E3541-AF53-F90E-E4FE-FA988A3164DF}"/>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5" name="Footer Placeholder 4">
            <a:extLst>
              <a:ext uri="{FF2B5EF4-FFF2-40B4-BE49-F238E27FC236}">
                <a16:creationId xmlns:a16="http://schemas.microsoft.com/office/drawing/2014/main" id="{57CDEB2E-2864-0BFE-6F58-2B8B8499D4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B5BCD8E-C68B-4ADD-3B19-01A494B004BF}"/>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326349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3A83-A809-22C6-084D-3DA2E3A47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B4BFAA-8CF2-D984-D35C-AAE151A2D42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2AFF10-E5E1-1654-9224-A3C6F0D19B33}"/>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5" name="Footer Placeholder 4">
            <a:extLst>
              <a:ext uri="{FF2B5EF4-FFF2-40B4-BE49-F238E27FC236}">
                <a16:creationId xmlns:a16="http://schemas.microsoft.com/office/drawing/2014/main" id="{0E3B6FB4-3F27-77F2-3674-B08EEE8E0A2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673783-2678-736F-B3C4-CCAF0927246E}"/>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106098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9264-7946-7426-D98E-4742F78743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DF5AEA-266C-6AA7-04FC-01B3376A55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784491-92E7-FEB6-EF9A-F64DFD6A69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00AE25-5204-5608-93E2-2AEEF3616225}"/>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6" name="Footer Placeholder 5">
            <a:extLst>
              <a:ext uri="{FF2B5EF4-FFF2-40B4-BE49-F238E27FC236}">
                <a16:creationId xmlns:a16="http://schemas.microsoft.com/office/drawing/2014/main" id="{398FC73C-05B4-9FCD-ACE6-8A85BC63BC4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3DB9AA4-51D5-6CBD-9D79-49C99CACFC73}"/>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146059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6231-3348-94B3-86DC-9CE2FC81F83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DB517-EA66-77C7-40DB-6AA0B5392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8869E-0075-9692-FB4F-1BB8E07765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250C73-71E0-0D0C-0B1F-0A19A2733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5EF9A-C4C8-46BA-F7FF-5EEB76F9BE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3C11B7-7A1B-90C0-AD01-C0124C520A9B}"/>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8" name="Footer Placeholder 7">
            <a:extLst>
              <a:ext uri="{FF2B5EF4-FFF2-40B4-BE49-F238E27FC236}">
                <a16:creationId xmlns:a16="http://schemas.microsoft.com/office/drawing/2014/main" id="{46966939-AB93-DE51-6333-FE8D6BDA1CC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8538208-AB20-6602-E4CD-35E87B5BD696}"/>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288412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2281-F9B8-7D7E-65B3-DDB28E7C7D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3FD1D1-B72B-F29A-7A99-2AF4180AAADE}"/>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4" name="Footer Placeholder 3">
            <a:extLst>
              <a:ext uri="{FF2B5EF4-FFF2-40B4-BE49-F238E27FC236}">
                <a16:creationId xmlns:a16="http://schemas.microsoft.com/office/drawing/2014/main" id="{2FA5E0BB-4A50-7B1F-1E6E-B90072A5B8D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85E1A25-4107-6D51-0413-12364450E295}"/>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265399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BE4AB-0FA4-A0CC-189C-BB94CF52B66F}"/>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3" name="Footer Placeholder 2">
            <a:extLst>
              <a:ext uri="{FF2B5EF4-FFF2-40B4-BE49-F238E27FC236}">
                <a16:creationId xmlns:a16="http://schemas.microsoft.com/office/drawing/2014/main" id="{3F108F6A-5996-BED0-57B4-FFBEA0838FD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5346A18-1DAB-7253-7BB0-F6B12376B980}"/>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414658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28E-09E6-47C4-9BD9-30669C4B1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4FF276-A541-DBD1-6913-CAAC385B6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AE1EF0-413C-9B09-8F76-66DD29281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32F2D-957A-5EDF-D281-CEF326B84DF2}"/>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6" name="Footer Placeholder 5">
            <a:extLst>
              <a:ext uri="{FF2B5EF4-FFF2-40B4-BE49-F238E27FC236}">
                <a16:creationId xmlns:a16="http://schemas.microsoft.com/office/drawing/2014/main" id="{40C963D7-3C4F-3A57-C1FE-55AF80A7B58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9D48DE-008A-185C-F016-FD60089F8BB0}"/>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113423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C22B-F56C-ABE5-446E-62B847645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1F4850-EB45-56C2-A90E-7555206A1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7050572-AEA5-1742-8522-8286F7B02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AA64B-352B-0E65-EA73-A86F62F960AE}"/>
              </a:ext>
            </a:extLst>
          </p:cNvPr>
          <p:cNvSpPr>
            <a:spLocks noGrp="1"/>
          </p:cNvSpPr>
          <p:nvPr>
            <p:ph type="dt" sz="half" idx="10"/>
          </p:nvPr>
        </p:nvSpPr>
        <p:spPr/>
        <p:txBody>
          <a:bodyPr/>
          <a:lstStyle/>
          <a:p>
            <a:fld id="{9C7F337A-F9BE-4555-AF32-373189288D38}" type="datetimeFigureOut">
              <a:rPr lang="en-GB" smtClean="0"/>
              <a:t>21/08/2025</a:t>
            </a:fld>
            <a:endParaRPr lang="en-GB" dirty="0"/>
          </a:p>
        </p:txBody>
      </p:sp>
      <p:sp>
        <p:nvSpPr>
          <p:cNvPr id="6" name="Footer Placeholder 5">
            <a:extLst>
              <a:ext uri="{FF2B5EF4-FFF2-40B4-BE49-F238E27FC236}">
                <a16:creationId xmlns:a16="http://schemas.microsoft.com/office/drawing/2014/main" id="{B51D628F-7124-23CB-0E31-DDD64116C5B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37F4EC6-03A3-BA85-B7DE-0D5BD2C40967}"/>
              </a:ext>
            </a:extLst>
          </p:cNvPr>
          <p:cNvSpPr>
            <a:spLocks noGrp="1"/>
          </p:cNvSpPr>
          <p:nvPr>
            <p:ph type="sldNum" sz="quarter" idx="12"/>
          </p:nvPr>
        </p:nvSpPr>
        <p:spPr/>
        <p:txBody>
          <a:bodyPr/>
          <a:lstStyle/>
          <a:p>
            <a:fld id="{0DA4333C-2BDC-4356-9C06-E24446E5EB03}" type="slidenum">
              <a:rPr lang="en-GB" smtClean="0"/>
              <a:t>‹#›</a:t>
            </a:fld>
            <a:endParaRPr lang="en-GB" dirty="0"/>
          </a:p>
        </p:txBody>
      </p:sp>
    </p:spTree>
    <p:extLst>
      <p:ext uri="{BB962C8B-B14F-4D97-AF65-F5344CB8AC3E}">
        <p14:creationId xmlns:p14="http://schemas.microsoft.com/office/powerpoint/2010/main" val="211665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51D58-4D9B-0DFE-A549-CCAD9C9B8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7C7FDB-5A2F-C876-098F-57EF6990B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3758FC-1772-B716-4397-D6B58D8C0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7F337A-F9BE-4555-AF32-373189288D38}" type="datetimeFigureOut">
              <a:rPr lang="en-GB" smtClean="0"/>
              <a:t>21/08/2025</a:t>
            </a:fld>
            <a:endParaRPr lang="en-GB" dirty="0"/>
          </a:p>
        </p:txBody>
      </p:sp>
      <p:sp>
        <p:nvSpPr>
          <p:cNvPr id="5" name="Footer Placeholder 4">
            <a:extLst>
              <a:ext uri="{FF2B5EF4-FFF2-40B4-BE49-F238E27FC236}">
                <a16:creationId xmlns:a16="http://schemas.microsoft.com/office/drawing/2014/main" id="{548E1810-614B-18F1-3CC5-A54DAC5EB4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5A9DCC14-56A6-F152-A795-494346D58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A4333C-2BDC-4356-9C06-E24446E5EB03}" type="slidenum">
              <a:rPr lang="en-GB" smtClean="0"/>
              <a:t>‹#›</a:t>
            </a:fld>
            <a:endParaRPr lang="en-GB" dirty="0"/>
          </a:p>
        </p:txBody>
      </p:sp>
    </p:spTree>
    <p:extLst>
      <p:ext uri="{BB962C8B-B14F-4D97-AF65-F5344CB8AC3E}">
        <p14:creationId xmlns:p14="http://schemas.microsoft.com/office/powerpoint/2010/main" val="137676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2" name="Picture 11" descr="A large stone building with columns and a walkway with The Holburne Museum in the background&#10;&#10;AI-generated content may be incorrect.">
            <a:extLst>
              <a:ext uri="{FF2B5EF4-FFF2-40B4-BE49-F238E27FC236}">
                <a16:creationId xmlns:a16="http://schemas.microsoft.com/office/drawing/2014/main" id="{382BE504-1EAC-6EEC-5E20-524D4BBD2F2C}"/>
              </a:ext>
            </a:extLst>
          </p:cNvPr>
          <p:cNvPicPr>
            <a:picLocks noChangeAspect="1"/>
          </p:cNvPicPr>
          <p:nvPr/>
        </p:nvPicPr>
        <p:blipFill>
          <a:blip r:embed="rId2">
            <a:extLst>
              <a:ext uri="{28A0092B-C50C-407E-A947-70E740481C1C}">
                <a14:useLocalDpi xmlns:a14="http://schemas.microsoft.com/office/drawing/2010/main" val="0"/>
              </a:ext>
            </a:extLst>
          </a:blip>
          <a:srcRect l="14735" r="8849"/>
          <a:stretch/>
        </p:blipFill>
        <p:spPr>
          <a:xfrm>
            <a:off x="6096000" y="-6298"/>
            <a:ext cx="8035636" cy="6864298"/>
          </a:xfrm>
          <a:prstGeom prst="rect">
            <a:avLst/>
          </a:prstGeom>
        </p:spPr>
      </p:pic>
      <p:sp>
        <p:nvSpPr>
          <p:cNvPr id="2" name="Title 1">
            <a:extLst>
              <a:ext uri="{FF2B5EF4-FFF2-40B4-BE49-F238E27FC236}">
                <a16:creationId xmlns:a16="http://schemas.microsoft.com/office/drawing/2014/main" id="{7E5780E5-AE6A-CF41-A48D-AA6C4B9EC286}"/>
              </a:ext>
            </a:extLst>
          </p:cNvPr>
          <p:cNvSpPr>
            <a:spLocks noGrp="1"/>
          </p:cNvSpPr>
          <p:nvPr>
            <p:ph type="title"/>
          </p:nvPr>
        </p:nvSpPr>
        <p:spPr>
          <a:xfrm>
            <a:off x="256309" y="347880"/>
            <a:ext cx="10515600" cy="1325563"/>
          </a:xfrm>
        </p:spPr>
        <p:txBody>
          <a:bodyPr>
            <a:noAutofit/>
          </a:bodyPr>
          <a:lstStyle/>
          <a:p>
            <a:r>
              <a:rPr lang="en-US" sz="5400" b="1" dirty="0"/>
              <a:t>Discover the</a:t>
            </a:r>
            <a:br>
              <a:rPr lang="en-US" sz="5400" b="1" dirty="0"/>
            </a:br>
            <a:r>
              <a:rPr lang="en-US" sz="5400" b="1" dirty="0"/>
              <a:t>Holburne Museum </a:t>
            </a:r>
          </a:p>
        </p:txBody>
      </p:sp>
      <p:sp>
        <p:nvSpPr>
          <p:cNvPr id="3" name="Content Placeholder 2">
            <a:extLst>
              <a:ext uri="{FF2B5EF4-FFF2-40B4-BE49-F238E27FC236}">
                <a16:creationId xmlns:a16="http://schemas.microsoft.com/office/drawing/2014/main" id="{FB2559B3-0008-1B40-9119-9B0185EB5283}"/>
              </a:ext>
            </a:extLst>
          </p:cNvPr>
          <p:cNvSpPr>
            <a:spLocks noGrp="1"/>
          </p:cNvSpPr>
          <p:nvPr>
            <p:ph idx="1"/>
          </p:nvPr>
        </p:nvSpPr>
        <p:spPr>
          <a:xfrm>
            <a:off x="256309" y="1886216"/>
            <a:ext cx="5451764" cy="2556594"/>
          </a:xfrm>
        </p:spPr>
        <p:txBody>
          <a:bodyPr>
            <a:noAutofit/>
          </a:bodyPr>
          <a:lstStyle/>
          <a:p>
            <a:pPr marL="0" indent="0">
              <a:buNone/>
            </a:pPr>
            <a:r>
              <a:rPr lang="en-US" sz="3200" dirty="0"/>
              <a:t>Explore the Holburne Museum collection – home to thousands of objects! </a:t>
            </a:r>
          </a:p>
          <a:p>
            <a:pPr marL="0" indent="0">
              <a:buNone/>
            </a:pPr>
            <a:endParaRPr lang="en-US" sz="3200" dirty="0"/>
          </a:p>
          <a:p>
            <a:pPr marL="0" indent="0">
              <a:buNone/>
            </a:pPr>
            <a:r>
              <a:rPr lang="en-US" sz="3200" dirty="0"/>
              <a:t>The images on these slides show real objects from the museum, linking to the different locations and themes explored in the loans box. </a:t>
            </a:r>
          </a:p>
          <a:p>
            <a:pPr marL="0" indent="0">
              <a:buNone/>
            </a:pPr>
            <a:endParaRPr lang="en-US" sz="3200" dirty="0"/>
          </a:p>
        </p:txBody>
      </p:sp>
      <p:cxnSp>
        <p:nvCxnSpPr>
          <p:cNvPr id="15" name="Connector: Curved 14">
            <a:extLst>
              <a:ext uri="{FF2B5EF4-FFF2-40B4-BE49-F238E27FC236}">
                <a16:creationId xmlns:a16="http://schemas.microsoft.com/office/drawing/2014/main" id="{032812E3-7125-DB8F-4C67-FD32CB0721D8}"/>
              </a:ext>
            </a:extLst>
          </p:cNvPr>
          <p:cNvCxnSpPr>
            <a:cxnSpLocks/>
          </p:cNvCxnSpPr>
          <p:nvPr/>
        </p:nvCxnSpPr>
        <p:spPr>
          <a:xfrm>
            <a:off x="5514109" y="748145"/>
            <a:ext cx="1551709" cy="1279476"/>
          </a:xfrm>
          <a:prstGeom prst="curvedConnector3">
            <a:avLst>
              <a:gd name="adj1" fmla="val 50000"/>
            </a:avLst>
          </a:prstGeom>
          <a:ln w="165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9419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078BEBF8-B139-BD45-929F-E5CF4D92273B}"/>
              </a:ext>
            </a:extLst>
          </p:cNvPr>
          <p:cNvSpPr/>
          <p:nvPr/>
        </p:nvSpPr>
        <p:spPr>
          <a:xfrm>
            <a:off x="255730" y="310555"/>
            <a:ext cx="1083213" cy="1139483"/>
          </a:xfrm>
          <a:prstGeom prst="star10">
            <a:avLst>
              <a:gd name="adj" fmla="val 33891"/>
              <a:gd name="hf" fmla="val 10514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a:t>
            </a:r>
          </a:p>
        </p:txBody>
      </p:sp>
      <p:sp>
        <p:nvSpPr>
          <p:cNvPr id="5" name="Title 1">
            <a:extLst>
              <a:ext uri="{FF2B5EF4-FFF2-40B4-BE49-F238E27FC236}">
                <a16:creationId xmlns:a16="http://schemas.microsoft.com/office/drawing/2014/main" id="{BBEB1B7F-B666-C84E-8188-D93A93F7547C}"/>
              </a:ext>
            </a:extLst>
          </p:cNvPr>
          <p:cNvSpPr txBox="1">
            <a:spLocks/>
          </p:cNvSpPr>
          <p:nvPr/>
        </p:nvSpPr>
        <p:spPr>
          <a:xfrm>
            <a:off x="1338943" y="137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Explore the Pleasure Gardens </a:t>
            </a:r>
          </a:p>
        </p:txBody>
      </p:sp>
      <p:pic>
        <p:nvPicPr>
          <p:cNvPr id="7" name="Picture 6" descr="A large building with people outside&#10;&#10;Description automatically generated">
            <a:extLst>
              <a:ext uri="{FF2B5EF4-FFF2-40B4-BE49-F238E27FC236}">
                <a16:creationId xmlns:a16="http://schemas.microsoft.com/office/drawing/2014/main" id="{AC242219-E5F3-4744-8609-26C64BBEE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496" y="1108581"/>
            <a:ext cx="6469047" cy="4640838"/>
          </a:xfrm>
          <a:prstGeom prst="rect">
            <a:avLst/>
          </a:prstGeom>
        </p:spPr>
      </p:pic>
      <p:sp>
        <p:nvSpPr>
          <p:cNvPr id="8" name="Title 1">
            <a:extLst>
              <a:ext uri="{FF2B5EF4-FFF2-40B4-BE49-F238E27FC236}">
                <a16:creationId xmlns:a16="http://schemas.microsoft.com/office/drawing/2014/main" id="{5C011429-3419-2948-AE97-E93AFDD7CAD2}"/>
              </a:ext>
            </a:extLst>
          </p:cNvPr>
          <p:cNvSpPr>
            <a:spLocks noGrp="1"/>
          </p:cNvSpPr>
          <p:nvPr>
            <p:ph type="title"/>
          </p:nvPr>
        </p:nvSpPr>
        <p:spPr>
          <a:xfrm>
            <a:off x="509014" y="1703662"/>
            <a:ext cx="10515600" cy="1325563"/>
          </a:xfrm>
        </p:spPr>
        <p:txBody>
          <a:bodyPr>
            <a:normAutofit/>
          </a:bodyPr>
          <a:lstStyle/>
          <a:p>
            <a:r>
              <a:rPr lang="en-GB" dirty="0"/>
              <a:t>Where is this?</a:t>
            </a:r>
          </a:p>
        </p:txBody>
      </p:sp>
      <p:sp>
        <p:nvSpPr>
          <p:cNvPr id="9" name="Title 1">
            <a:extLst>
              <a:ext uri="{FF2B5EF4-FFF2-40B4-BE49-F238E27FC236}">
                <a16:creationId xmlns:a16="http://schemas.microsoft.com/office/drawing/2014/main" id="{D3465701-790D-DE4F-A74E-83F9B0D07077}"/>
              </a:ext>
            </a:extLst>
          </p:cNvPr>
          <p:cNvSpPr txBox="1">
            <a:spLocks/>
          </p:cNvSpPr>
          <p:nvPr/>
        </p:nvSpPr>
        <p:spPr>
          <a:xfrm>
            <a:off x="509014" y="3393581"/>
            <a:ext cx="4580408"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In this print you can see what the back of the museum (then a hotel) looked like. It had a bandstand on the middle floor where musicians would play to visitors as they walked around the gardens below. </a:t>
            </a:r>
          </a:p>
        </p:txBody>
      </p:sp>
    </p:spTree>
    <p:extLst>
      <p:ext uri="{BB962C8B-B14F-4D97-AF65-F5344CB8AC3E}">
        <p14:creationId xmlns:p14="http://schemas.microsoft.com/office/powerpoint/2010/main" val="161711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1FF2F109-12DB-2E45-84ED-F8D45735968A}"/>
              </a:ext>
            </a:extLst>
          </p:cNvPr>
          <p:cNvSpPr/>
          <p:nvPr/>
        </p:nvSpPr>
        <p:spPr>
          <a:xfrm>
            <a:off x="255730" y="310555"/>
            <a:ext cx="1083213" cy="1139483"/>
          </a:xfrm>
          <a:prstGeom prst="star10">
            <a:avLst>
              <a:gd name="adj" fmla="val 33891"/>
              <a:gd name="hf" fmla="val 105146"/>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a:t>
            </a:r>
          </a:p>
        </p:txBody>
      </p:sp>
      <p:sp>
        <p:nvSpPr>
          <p:cNvPr id="5" name="Title 1">
            <a:extLst>
              <a:ext uri="{FF2B5EF4-FFF2-40B4-BE49-F238E27FC236}">
                <a16:creationId xmlns:a16="http://schemas.microsoft.com/office/drawing/2014/main" id="{B33EE760-C529-4540-94AE-39406A542F9B}"/>
              </a:ext>
            </a:extLst>
          </p:cNvPr>
          <p:cNvSpPr txBox="1">
            <a:spLocks/>
          </p:cNvSpPr>
          <p:nvPr/>
        </p:nvSpPr>
        <p:spPr>
          <a:xfrm>
            <a:off x="1420670" y="12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Have your silhouette made by </a:t>
            </a:r>
          </a:p>
          <a:p>
            <a:r>
              <a:rPr lang="en-GB" sz="2400" i="1" dirty="0"/>
              <a:t>William Hamlet </a:t>
            </a:r>
          </a:p>
        </p:txBody>
      </p:sp>
      <p:pic>
        <p:nvPicPr>
          <p:cNvPr id="8" name="Picture 7" descr="A framed picture of a person in uniform&#10;&#10;Description automatically generated">
            <a:extLst>
              <a:ext uri="{FF2B5EF4-FFF2-40B4-BE49-F238E27FC236}">
                <a16:creationId xmlns:a16="http://schemas.microsoft.com/office/drawing/2014/main" id="{654BA016-CD58-7742-84E5-23BBA61ED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790" y="124474"/>
            <a:ext cx="5139395" cy="6567005"/>
          </a:xfrm>
          <a:prstGeom prst="rect">
            <a:avLst/>
          </a:prstGeom>
        </p:spPr>
      </p:pic>
      <p:sp>
        <p:nvSpPr>
          <p:cNvPr id="9" name="Title 1">
            <a:extLst>
              <a:ext uri="{FF2B5EF4-FFF2-40B4-BE49-F238E27FC236}">
                <a16:creationId xmlns:a16="http://schemas.microsoft.com/office/drawing/2014/main" id="{59750224-F9E8-9643-83C3-A7750DD0D829}"/>
              </a:ext>
            </a:extLst>
          </p:cNvPr>
          <p:cNvSpPr>
            <a:spLocks noGrp="1"/>
          </p:cNvSpPr>
          <p:nvPr>
            <p:ph type="title"/>
          </p:nvPr>
        </p:nvSpPr>
        <p:spPr>
          <a:xfrm>
            <a:off x="337457" y="1525386"/>
            <a:ext cx="10515600" cy="1325563"/>
          </a:xfrm>
        </p:spPr>
        <p:txBody>
          <a:bodyPr/>
          <a:lstStyle/>
          <a:p>
            <a:r>
              <a:rPr lang="en-GB" dirty="0"/>
              <a:t>Who is this?</a:t>
            </a:r>
          </a:p>
        </p:txBody>
      </p:sp>
      <p:sp>
        <p:nvSpPr>
          <p:cNvPr id="10" name="Title 1">
            <a:extLst>
              <a:ext uri="{FF2B5EF4-FFF2-40B4-BE49-F238E27FC236}">
                <a16:creationId xmlns:a16="http://schemas.microsoft.com/office/drawing/2014/main" id="{4A4C4175-FDDA-D944-9024-67DE15C3A545}"/>
              </a:ext>
            </a:extLst>
          </p:cNvPr>
          <p:cNvSpPr txBox="1">
            <a:spLocks/>
          </p:cNvSpPr>
          <p:nvPr/>
        </p:nvSpPr>
        <p:spPr>
          <a:xfrm>
            <a:off x="337457" y="3594540"/>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This portrait is of Captain Francis Holburne, brother of the museum’s founder William Holburne. Francis was a soldier in the army, he sadly died as young man from battle wounds. Artist William Hamlet made this portrait of him by painting onto glass. </a:t>
            </a:r>
          </a:p>
        </p:txBody>
      </p:sp>
    </p:spTree>
    <p:extLst>
      <p:ext uri="{BB962C8B-B14F-4D97-AF65-F5344CB8AC3E}">
        <p14:creationId xmlns:p14="http://schemas.microsoft.com/office/powerpoint/2010/main" val="32429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A6037E19-9CB4-D648-A47C-341A4BB5A48E}"/>
              </a:ext>
            </a:extLst>
          </p:cNvPr>
          <p:cNvSpPr/>
          <p:nvPr/>
        </p:nvSpPr>
        <p:spPr>
          <a:xfrm>
            <a:off x="255730" y="310555"/>
            <a:ext cx="1083213" cy="1139483"/>
          </a:xfrm>
          <a:prstGeom prst="star10">
            <a:avLst>
              <a:gd name="adj" fmla="val 33891"/>
              <a:gd name="hf" fmla="val 105146"/>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a:t>
            </a:r>
          </a:p>
        </p:txBody>
      </p:sp>
      <p:sp>
        <p:nvSpPr>
          <p:cNvPr id="5" name="Title 1">
            <a:extLst>
              <a:ext uri="{FF2B5EF4-FFF2-40B4-BE49-F238E27FC236}">
                <a16:creationId xmlns:a16="http://schemas.microsoft.com/office/drawing/2014/main" id="{CC6975A2-A59F-EB4A-947D-D3540E183780}"/>
              </a:ext>
            </a:extLst>
          </p:cNvPr>
          <p:cNvSpPr txBox="1">
            <a:spLocks/>
          </p:cNvSpPr>
          <p:nvPr/>
        </p:nvSpPr>
        <p:spPr>
          <a:xfrm>
            <a:off x="1420670" y="12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Have your silhouette made by </a:t>
            </a:r>
          </a:p>
          <a:p>
            <a:r>
              <a:rPr lang="en-GB" sz="2400" i="1" dirty="0"/>
              <a:t>William Hamlet </a:t>
            </a:r>
          </a:p>
        </p:txBody>
      </p:sp>
      <p:sp>
        <p:nvSpPr>
          <p:cNvPr id="6" name="Title 1">
            <a:extLst>
              <a:ext uri="{FF2B5EF4-FFF2-40B4-BE49-F238E27FC236}">
                <a16:creationId xmlns:a16="http://schemas.microsoft.com/office/drawing/2014/main" id="{2B954B64-F5AE-3147-9134-C832CA5F4C60}"/>
              </a:ext>
            </a:extLst>
          </p:cNvPr>
          <p:cNvSpPr>
            <a:spLocks noGrp="1"/>
          </p:cNvSpPr>
          <p:nvPr>
            <p:ph type="title"/>
          </p:nvPr>
        </p:nvSpPr>
        <p:spPr>
          <a:xfrm>
            <a:off x="337457" y="1525386"/>
            <a:ext cx="10515600" cy="1325563"/>
          </a:xfrm>
        </p:spPr>
        <p:txBody>
          <a:bodyPr/>
          <a:lstStyle/>
          <a:p>
            <a:r>
              <a:rPr lang="en-GB" dirty="0"/>
              <a:t>Why make this?</a:t>
            </a:r>
          </a:p>
        </p:txBody>
      </p:sp>
      <p:sp>
        <p:nvSpPr>
          <p:cNvPr id="7" name="Title 1">
            <a:extLst>
              <a:ext uri="{FF2B5EF4-FFF2-40B4-BE49-F238E27FC236}">
                <a16:creationId xmlns:a16="http://schemas.microsoft.com/office/drawing/2014/main" id="{B8C78F26-6357-224B-ADB2-A5E58311D7DF}"/>
              </a:ext>
            </a:extLst>
          </p:cNvPr>
          <p:cNvSpPr txBox="1">
            <a:spLocks/>
          </p:cNvSpPr>
          <p:nvPr/>
        </p:nvSpPr>
        <p:spPr>
          <a:xfrm>
            <a:off x="337457" y="3594540"/>
            <a:ext cx="5758543"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Here is another portrait of Captain Francis Holburne made by William Hamlet, but this time made from cut out paper. This is the traditional way of making a silhouette portrait that Hamlet was most known for. Having a silhouette portrait made was a quicker and cheaper way for someone to have their likeness captured. </a:t>
            </a:r>
          </a:p>
        </p:txBody>
      </p:sp>
      <p:pic>
        <p:nvPicPr>
          <p:cNvPr id="9" name="Picture 8" descr="A silhouette of a person's head&#10;&#10;Description automatically generated">
            <a:extLst>
              <a:ext uri="{FF2B5EF4-FFF2-40B4-BE49-F238E27FC236}">
                <a16:creationId xmlns:a16="http://schemas.microsoft.com/office/drawing/2014/main" id="{8D072F75-6081-4842-8164-D713A4DC5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482" y="474144"/>
            <a:ext cx="4689228" cy="5909712"/>
          </a:xfrm>
          <a:prstGeom prst="rect">
            <a:avLst/>
          </a:prstGeom>
        </p:spPr>
      </p:pic>
    </p:spTree>
    <p:extLst>
      <p:ext uri="{BB962C8B-B14F-4D97-AF65-F5344CB8AC3E}">
        <p14:creationId xmlns:p14="http://schemas.microsoft.com/office/powerpoint/2010/main" val="35659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A6037E19-9CB4-D648-A47C-341A4BB5A48E}"/>
              </a:ext>
            </a:extLst>
          </p:cNvPr>
          <p:cNvSpPr/>
          <p:nvPr/>
        </p:nvSpPr>
        <p:spPr>
          <a:xfrm>
            <a:off x="255730" y="310555"/>
            <a:ext cx="1083213" cy="1139483"/>
          </a:xfrm>
          <a:prstGeom prst="star10">
            <a:avLst>
              <a:gd name="adj" fmla="val 33891"/>
              <a:gd name="hf" fmla="val 10514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t>
            </a:r>
          </a:p>
        </p:txBody>
      </p:sp>
      <p:sp>
        <p:nvSpPr>
          <p:cNvPr id="5" name="Title 1">
            <a:extLst>
              <a:ext uri="{FF2B5EF4-FFF2-40B4-BE49-F238E27FC236}">
                <a16:creationId xmlns:a16="http://schemas.microsoft.com/office/drawing/2014/main" id="{CC6975A2-A59F-EB4A-947D-D3540E183780}"/>
              </a:ext>
            </a:extLst>
          </p:cNvPr>
          <p:cNvSpPr txBox="1">
            <a:spLocks/>
          </p:cNvSpPr>
          <p:nvPr/>
        </p:nvSpPr>
        <p:spPr>
          <a:xfrm>
            <a:off x="1420670" y="12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Dance at a Georgian Ball</a:t>
            </a:r>
          </a:p>
        </p:txBody>
      </p:sp>
      <p:sp>
        <p:nvSpPr>
          <p:cNvPr id="6" name="Title 1">
            <a:extLst>
              <a:ext uri="{FF2B5EF4-FFF2-40B4-BE49-F238E27FC236}">
                <a16:creationId xmlns:a16="http://schemas.microsoft.com/office/drawing/2014/main" id="{2B954B64-F5AE-3147-9134-C832CA5F4C60}"/>
              </a:ext>
            </a:extLst>
          </p:cNvPr>
          <p:cNvSpPr>
            <a:spLocks noGrp="1"/>
          </p:cNvSpPr>
          <p:nvPr>
            <p:ph type="title"/>
          </p:nvPr>
        </p:nvSpPr>
        <p:spPr>
          <a:xfrm>
            <a:off x="337457" y="1480955"/>
            <a:ext cx="10515600" cy="1325563"/>
          </a:xfrm>
        </p:spPr>
        <p:txBody>
          <a:bodyPr/>
          <a:lstStyle/>
          <a:p>
            <a:r>
              <a:rPr lang="en-GB" dirty="0"/>
              <a:t>What was kept in here?</a:t>
            </a:r>
          </a:p>
        </p:txBody>
      </p:sp>
      <p:sp>
        <p:nvSpPr>
          <p:cNvPr id="7" name="Title 1">
            <a:extLst>
              <a:ext uri="{FF2B5EF4-FFF2-40B4-BE49-F238E27FC236}">
                <a16:creationId xmlns:a16="http://schemas.microsoft.com/office/drawing/2014/main" id="{B8C78F26-6357-224B-ADB2-A5E58311D7DF}"/>
              </a:ext>
            </a:extLst>
          </p:cNvPr>
          <p:cNvSpPr txBox="1">
            <a:spLocks/>
          </p:cNvSpPr>
          <p:nvPr/>
        </p:nvSpPr>
        <p:spPr>
          <a:xfrm>
            <a:off x="337457" y="3594540"/>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p>
        </p:txBody>
      </p:sp>
      <p:pic>
        <p:nvPicPr>
          <p:cNvPr id="10" name="Picture 9" descr="A box with a lid open&#10;&#10;AI-generated content may be incorrect.">
            <a:extLst>
              <a:ext uri="{FF2B5EF4-FFF2-40B4-BE49-F238E27FC236}">
                <a16:creationId xmlns:a16="http://schemas.microsoft.com/office/drawing/2014/main" id="{31D593C8-0B77-04DE-61D2-3629766F4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283" y="-333003"/>
            <a:ext cx="5894717" cy="7855085"/>
          </a:xfrm>
          <a:prstGeom prst="rect">
            <a:avLst/>
          </a:prstGeom>
        </p:spPr>
      </p:pic>
      <p:sp>
        <p:nvSpPr>
          <p:cNvPr id="11" name="Title 1">
            <a:extLst>
              <a:ext uri="{FF2B5EF4-FFF2-40B4-BE49-F238E27FC236}">
                <a16:creationId xmlns:a16="http://schemas.microsoft.com/office/drawing/2014/main" id="{FAB5D3C7-6BB7-208A-E8ED-809A31D7FDEA}"/>
              </a:ext>
            </a:extLst>
          </p:cNvPr>
          <p:cNvSpPr txBox="1">
            <a:spLocks/>
          </p:cNvSpPr>
          <p:nvPr/>
        </p:nvSpPr>
        <p:spPr>
          <a:xfrm>
            <a:off x="337457" y="3263460"/>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Not just a pretty object, but a practical one too. This case is made from ivory (animal tusk or teeth) and would have contained a set of playing cards. Card games would have often been played at Georgian Balls in card rooms, that joined onto main Ballrooms. </a:t>
            </a:r>
          </a:p>
        </p:txBody>
      </p:sp>
    </p:spTree>
    <p:extLst>
      <p:ext uri="{BB962C8B-B14F-4D97-AF65-F5344CB8AC3E}">
        <p14:creationId xmlns:p14="http://schemas.microsoft.com/office/powerpoint/2010/main" val="152000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A6037E19-9CB4-D648-A47C-341A4BB5A48E}"/>
              </a:ext>
            </a:extLst>
          </p:cNvPr>
          <p:cNvSpPr/>
          <p:nvPr/>
        </p:nvSpPr>
        <p:spPr>
          <a:xfrm>
            <a:off x="255730" y="310555"/>
            <a:ext cx="1083213" cy="1139483"/>
          </a:xfrm>
          <a:prstGeom prst="star10">
            <a:avLst>
              <a:gd name="adj" fmla="val 33891"/>
              <a:gd name="hf" fmla="val 10514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t>
            </a:r>
          </a:p>
        </p:txBody>
      </p:sp>
      <p:sp>
        <p:nvSpPr>
          <p:cNvPr id="5" name="Title 1">
            <a:extLst>
              <a:ext uri="{FF2B5EF4-FFF2-40B4-BE49-F238E27FC236}">
                <a16:creationId xmlns:a16="http://schemas.microsoft.com/office/drawing/2014/main" id="{CC6975A2-A59F-EB4A-947D-D3540E183780}"/>
              </a:ext>
            </a:extLst>
          </p:cNvPr>
          <p:cNvSpPr txBox="1">
            <a:spLocks/>
          </p:cNvSpPr>
          <p:nvPr/>
        </p:nvSpPr>
        <p:spPr>
          <a:xfrm>
            <a:off x="1420670" y="12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Dance at a Georgian Ball</a:t>
            </a:r>
          </a:p>
        </p:txBody>
      </p:sp>
      <p:sp>
        <p:nvSpPr>
          <p:cNvPr id="6" name="Title 1">
            <a:extLst>
              <a:ext uri="{FF2B5EF4-FFF2-40B4-BE49-F238E27FC236}">
                <a16:creationId xmlns:a16="http://schemas.microsoft.com/office/drawing/2014/main" id="{2B954B64-F5AE-3147-9134-C832CA5F4C60}"/>
              </a:ext>
            </a:extLst>
          </p:cNvPr>
          <p:cNvSpPr>
            <a:spLocks noGrp="1"/>
          </p:cNvSpPr>
          <p:nvPr>
            <p:ph type="title"/>
          </p:nvPr>
        </p:nvSpPr>
        <p:spPr>
          <a:xfrm>
            <a:off x="255730" y="1937897"/>
            <a:ext cx="3977784" cy="1325563"/>
          </a:xfrm>
        </p:spPr>
        <p:txBody>
          <a:bodyPr/>
          <a:lstStyle/>
          <a:p>
            <a:r>
              <a:rPr lang="en-GB" dirty="0"/>
              <a:t>What is this made from? </a:t>
            </a:r>
          </a:p>
        </p:txBody>
      </p:sp>
      <p:sp>
        <p:nvSpPr>
          <p:cNvPr id="7" name="Title 1">
            <a:extLst>
              <a:ext uri="{FF2B5EF4-FFF2-40B4-BE49-F238E27FC236}">
                <a16:creationId xmlns:a16="http://schemas.microsoft.com/office/drawing/2014/main" id="{B8C78F26-6357-224B-ADB2-A5E58311D7DF}"/>
              </a:ext>
            </a:extLst>
          </p:cNvPr>
          <p:cNvSpPr txBox="1">
            <a:spLocks/>
          </p:cNvSpPr>
          <p:nvPr/>
        </p:nvSpPr>
        <p:spPr>
          <a:xfrm>
            <a:off x="337457" y="3594540"/>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p>
        </p:txBody>
      </p:sp>
      <p:sp>
        <p:nvSpPr>
          <p:cNvPr id="11" name="Title 1">
            <a:extLst>
              <a:ext uri="{FF2B5EF4-FFF2-40B4-BE49-F238E27FC236}">
                <a16:creationId xmlns:a16="http://schemas.microsoft.com/office/drawing/2014/main" id="{FAB5D3C7-6BB7-208A-E8ED-809A31D7FDEA}"/>
              </a:ext>
            </a:extLst>
          </p:cNvPr>
          <p:cNvSpPr txBox="1">
            <a:spLocks/>
          </p:cNvSpPr>
          <p:nvPr/>
        </p:nvSpPr>
        <p:spPr>
          <a:xfrm>
            <a:off x="337457" y="3799906"/>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Another beautiful but useful object. This fan has been made from single feathers, that have been hand painted with floral patterns. You would need a fan to help you stay cool in a hot and busy ballroom. </a:t>
            </a:r>
          </a:p>
        </p:txBody>
      </p:sp>
      <p:pic>
        <p:nvPicPr>
          <p:cNvPr id="3" name="Picture 2" descr="A fan with blue and white feathers&#10;&#10;AI-generated content may be incorrect.">
            <a:extLst>
              <a:ext uri="{FF2B5EF4-FFF2-40B4-BE49-F238E27FC236}">
                <a16:creationId xmlns:a16="http://schemas.microsoft.com/office/drawing/2014/main" id="{9806ECA7-6B40-D540-83D9-254625951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566" y="-89980"/>
            <a:ext cx="9023231" cy="6109634"/>
          </a:xfrm>
          <a:prstGeom prst="rect">
            <a:avLst/>
          </a:prstGeom>
        </p:spPr>
      </p:pic>
    </p:spTree>
    <p:extLst>
      <p:ext uri="{BB962C8B-B14F-4D97-AF65-F5344CB8AC3E}">
        <p14:creationId xmlns:p14="http://schemas.microsoft.com/office/powerpoint/2010/main" val="35170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A6037E19-9CB4-D648-A47C-341A4BB5A48E}"/>
              </a:ext>
            </a:extLst>
          </p:cNvPr>
          <p:cNvSpPr/>
          <p:nvPr/>
        </p:nvSpPr>
        <p:spPr>
          <a:xfrm>
            <a:off x="255730" y="310555"/>
            <a:ext cx="1083213" cy="1139483"/>
          </a:xfrm>
          <a:prstGeom prst="star10">
            <a:avLst>
              <a:gd name="adj" fmla="val 33891"/>
              <a:gd name="hf" fmla="val 105146"/>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t>
            </a:r>
          </a:p>
        </p:txBody>
      </p:sp>
      <p:sp>
        <p:nvSpPr>
          <p:cNvPr id="5" name="Title 1">
            <a:extLst>
              <a:ext uri="{FF2B5EF4-FFF2-40B4-BE49-F238E27FC236}">
                <a16:creationId xmlns:a16="http://schemas.microsoft.com/office/drawing/2014/main" id="{CC6975A2-A59F-EB4A-947D-D3540E183780}"/>
              </a:ext>
            </a:extLst>
          </p:cNvPr>
          <p:cNvSpPr txBox="1">
            <a:spLocks/>
          </p:cNvSpPr>
          <p:nvPr/>
        </p:nvSpPr>
        <p:spPr>
          <a:xfrm>
            <a:off x="1420670" y="12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Dance at a Georgian Ball</a:t>
            </a:r>
          </a:p>
        </p:txBody>
      </p:sp>
      <p:sp>
        <p:nvSpPr>
          <p:cNvPr id="6" name="Title 1">
            <a:extLst>
              <a:ext uri="{FF2B5EF4-FFF2-40B4-BE49-F238E27FC236}">
                <a16:creationId xmlns:a16="http://schemas.microsoft.com/office/drawing/2014/main" id="{2B954B64-F5AE-3147-9134-C832CA5F4C60}"/>
              </a:ext>
            </a:extLst>
          </p:cNvPr>
          <p:cNvSpPr>
            <a:spLocks noGrp="1"/>
          </p:cNvSpPr>
          <p:nvPr>
            <p:ph type="title"/>
          </p:nvPr>
        </p:nvSpPr>
        <p:spPr>
          <a:xfrm>
            <a:off x="337457" y="1859507"/>
            <a:ext cx="3977784" cy="1325563"/>
          </a:xfrm>
        </p:spPr>
        <p:txBody>
          <a:bodyPr/>
          <a:lstStyle/>
          <a:p>
            <a:r>
              <a:rPr lang="en-GB" dirty="0"/>
              <a:t>What was this used for?</a:t>
            </a:r>
          </a:p>
        </p:txBody>
      </p:sp>
      <p:sp>
        <p:nvSpPr>
          <p:cNvPr id="7" name="Title 1">
            <a:extLst>
              <a:ext uri="{FF2B5EF4-FFF2-40B4-BE49-F238E27FC236}">
                <a16:creationId xmlns:a16="http://schemas.microsoft.com/office/drawing/2014/main" id="{B8C78F26-6357-224B-ADB2-A5E58311D7DF}"/>
              </a:ext>
            </a:extLst>
          </p:cNvPr>
          <p:cNvSpPr txBox="1">
            <a:spLocks/>
          </p:cNvSpPr>
          <p:nvPr/>
        </p:nvSpPr>
        <p:spPr>
          <a:xfrm>
            <a:off x="337457" y="3594540"/>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p>
        </p:txBody>
      </p:sp>
      <p:sp>
        <p:nvSpPr>
          <p:cNvPr id="11" name="Title 1">
            <a:extLst>
              <a:ext uri="{FF2B5EF4-FFF2-40B4-BE49-F238E27FC236}">
                <a16:creationId xmlns:a16="http://schemas.microsoft.com/office/drawing/2014/main" id="{FAB5D3C7-6BB7-208A-E8ED-809A31D7FDEA}"/>
              </a:ext>
            </a:extLst>
          </p:cNvPr>
          <p:cNvSpPr txBox="1">
            <a:spLocks/>
          </p:cNvSpPr>
          <p:nvPr/>
        </p:nvSpPr>
        <p:spPr>
          <a:xfrm>
            <a:off x="407721" y="3594540"/>
            <a:ext cx="5726503"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A busy evening of dancing and talking would make a person thirsty! Light refreshments would be served including cakes and jellies, with drinks like punch, lemonade, tea and coffee. </a:t>
            </a:r>
          </a:p>
        </p:txBody>
      </p:sp>
      <p:pic>
        <p:nvPicPr>
          <p:cNvPr id="8" name="Picture 7" descr="A glass with a diamond pattern&#10;&#10;AI-generated content may be incorrect.">
            <a:extLst>
              <a:ext uri="{FF2B5EF4-FFF2-40B4-BE49-F238E27FC236}">
                <a16:creationId xmlns:a16="http://schemas.microsoft.com/office/drawing/2014/main" id="{7D92A5F6-13BE-1467-24A6-DBB24187A00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794253" y="-50284"/>
            <a:ext cx="8639219" cy="6908284"/>
          </a:xfrm>
          <a:prstGeom prst="rect">
            <a:avLst/>
          </a:prstGeom>
        </p:spPr>
      </p:pic>
    </p:spTree>
    <p:extLst>
      <p:ext uri="{BB962C8B-B14F-4D97-AF65-F5344CB8AC3E}">
        <p14:creationId xmlns:p14="http://schemas.microsoft.com/office/powerpoint/2010/main" val="3110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A6037E19-9CB4-D648-A47C-341A4BB5A48E}"/>
              </a:ext>
            </a:extLst>
          </p:cNvPr>
          <p:cNvSpPr/>
          <p:nvPr/>
        </p:nvSpPr>
        <p:spPr>
          <a:xfrm>
            <a:off x="255730" y="310555"/>
            <a:ext cx="1083213" cy="1139483"/>
          </a:xfrm>
          <a:prstGeom prst="star10">
            <a:avLst>
              <a:gd name="adj" fmla="val 33891"/>
              <a:gd name="hf" fmla="val 10514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a:t>
            </a:r>
          </a:p>
        </p:txBody>
      </p:sp>
      <p:sp>
        <p:nvSpPr>
          <p:cNvPr id="5" name="Title 1">
            <a:extLst>
              <a:ext uri="{FF2B5EF4-FFF2-40B4-BE49-F238E27FC236}">
                <a16:creationId xmlns:a16="http://schemas.microsoft.com/office/drawing/2014/main" id="{CC6975A2-A59F-EB4A-947D-D3540E183780}"/>
              </a:ext>
            </a:extLst>
          </p:cNvPr>
          <p:cNvSpPr txBox="1">
            <a:spLocks/>
          </p:cNvSpPr>
          <p:nvPr/>
        </p:nvSpPr>
        <p:spPr>
          <a:xfrm>
            <a:off x="1420670" y="12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Go shopping at Wedgwood </a:t>
            </a:r>
          </a:p>
        </p:txBody>
      </p:sp>
      <p:sp>
        <p:nvSpPr>
          <p:cNvPr id="6" name="Title 1">
            <a:extLst>
              <a:ext uri="{FF2B5EF4-FFF2-40B4-BE49-F238E27FC236}">
                <a16:creationId xmlns:a16="http://schemas.microsoft.com/office/drawing/2014/main" id="{2B954B64-F5AE-3147-9134-C832CA5F4C60}"/>
              </a:ext>
            </a:extLst>
          </p:cNvPr>
          <p:cNvSpPr>
            <a:spLocks noGrp="1"/>
          </p:cNvSpPr>
          <p:nvPr>
            <p:ph type="title"/>
          </p:nvPr>
        </p:nvSpPr>
        <p:spPr>
          <a:xfrm>
            <a:off x="337457" y="1525386"/>
            <a:ext cx="10515600" cy="1325563"/>
          </a:xfrm>
        </p:spPr>
        <p:txBody>
          <a:bodyPr/>
          <a:lstStyle/>
          <a:p>
            <a:r>
              <a:rPr lang="en-GB" dirty="0"/>
              <a:t>Would you buy this?</a:t>
            </a:r>
          </a:p>
        </p:txBody>
      </p:sp>
      <p:sp>
        <p:nvSpPr>
          <p:cNvPr id="7" name="Title 1">
            <a:extLst>
              <a:ext uri="{FF2B5EF4-FFF2-40B4-BE49-F238E27FC236}">
                <a16:creationId xmlns:a16="http://schemas.microsoft.com/office/drawing/2014/main" id="{B8C78F26-6357-224B-ADB2-A5E58311D7DF}"/>
              </a:ext>
            </a:extLst>
          </p:cNvPr>
          <p:cNvSpPr txBox="1">
            <a:spLocks/>
          </p:cNvSpPr>
          <p:nvPr/>
        </p:nvSpPr>
        <p:spPr>
          <a:xfrm>
            <a:off x="337457" y="3594540"/>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Not quite like the kettle you might have at home. This Wedgwood teapot has been made inspired by classical Roman and Greek designs, something that you see on lots of Wedgwood ceramics. </a:t>
            </a:r>
          </a:p>
          <a:p>
            <a:endParaRPr lang="en-GB" sz="2800" dirty="0"/>
          </a:p>
          <a:p>
            <a:r>
              <a:rPr lang="en-GB" sz="2800" dirty="0"/>
              <a:t>Spot the cherub flying next to the female figure. </a:t>
            </a:r>
            <a:endParaRPr lang="en-GB" sz="3200" dirty="0"/>
          </a:p>
        </p:txBody>
      </p:sp>
      <p:pic>
        <p:nvPicPr>
          <p:cNvPr id="12" name="Picture 11" descr="A black and white teapot with white and black stripes&#10;&#10;AI-generated content may be incorrect.">
            <a:extLst>
              <a:ext uri="{FF2B5EF4-FFF2-40B4-BE49-F238E27FC236}">
                <a16:creationId xmlns:a16="http://schemas.microsoft.com/office/drawing/2014/main" id="{7DC50FD1-95AB-485D-5F4B-16CF3FBC4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446" y="-428865"/>
            <a:ext cx="9258060" cy="6947556"/>
          </a:xfrm>
          <a:prstGeom prst="rect">
            <a:avLst/>
          </a:prstGeom>
        </p:spPr>
      </p:pic>
    </p:spTree>
    <p:extLst>
      <p:ext uri="{BB962C8B-B14F-4D97-AF65-F5344CB8AC3E}">
        <p14:creationId xmlns:p14="http://schemas.microsoft.com/office/powerpoint/2010/main" val="34667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A6037E19-9CB4-D648-A47C-341A4BB5A48E}"/>
              </a:ext>
            </a:extLst>
          </p:cNvPr>
          <p:cNvSpPr/>
          <p:nvPr/>
        </p:nvSpPr>
        <p:spPr>
          <a:xfrm>
            <a:off x="255730" y="310555"/>
            <a:ext cx="1083213" cy="1139483"/>
          </a:xfrm>
          <a:prstGeom prst="star10">
            <a:avLst>
              <a:gd name="adj" fmla="val 33891"/>
              <a:gd name="hf" fmla="val 10514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a:t>
            </a:r>
          </a:p>
        </p:txBody>
      </p:sp>
      <p:sp>
        <p:nvSpPr>
          <p:cNvPr id="5" name="Title 1">
            <a:extLst>
              <a:ext uri="{FF2B5EF4-FFF2-40B4-BE49-F238E27FC236}">
                <a16:creationId xmlns:a16="http://schemas.microsoft.com/office/drawing/2014/main" id="{CC6975A2-A59F-EB4A-947D-D3540E183780}"/>
              </a:ext>
            </a:extLst>
          </p:cNvPr>
          <p:cNvSpPr txBox="1">
            <a:spLocks/>
          </p:cNvSpPr>
          <p:nvPr/>
        </p:nvSpPr>
        <p:spPr>
          <a:xfrm>
            <a:off x="1420670" y="12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Go shopping at Wedgwood </a:t>
            </a:r>
          </a:p>
        </p:txBody>
      </p:sp>
      <p:sp>
        <p:nvSpPr>
          <p:cNvPr id="6" name="Title 1">
            <a:extLst>
              <a:ext uri="{FF2B5EF4-FFF2-40B4-BE49-F238E27FC236}">
                <a16:creationId xmlns:a16="http://schemas.microsoft.com/office/drawing/2014/main" id="{2B954B64-F5AE-3147-9134-C832CA5F4C60}"/>
              </a:ext>
            </a:extLst>
          </p:cNvPr>
          <p:cNvSpPr>
            <a:spLocks noGrp="1"/>
          </p:cNvSpPr>
          <p:nvPr>
            <p:ph type="title"/>
          </p:nvPr>
        </p:nvSpPr>
        <p:spPr>
          <a:xfrm>
            <a:off x="255730" y="1771425"/>
            <a:ext cx="10515600" cy="1325563"/>
          </a:xfrm>
        </p:spPr>
        <p:txBody>
          <a:bodyPr/>
          <a:lstStyle/>
          <a:p>
            <a:r>
              <a:rPr lang="en-GB" dirty="0"/>
              <a:t>What was this</a:t>
            </a:r>
            <a:br>
              <a:rPr lang="en-GB" dirty="0"/>
            </a:br>
            <a:r>
              <a:rPr lang="en-GB" dirty="0"/>
              <a:t>used for?</a:t>
            </a:r>
          </a:p>
        </p:txBody>
      </p:sp>
      <p:sp>
        <p:nvSpPr>
          <p:cNvPr id="7" name="Title 1">
            <a:extLst>
              <a:ext uri="{FF2B5EF4-FFF2-40B4-BE49-F238E27FC236}">
                <a16:creationId xmlns:a16="http://schemas.microsoft.com/office/drawing/2014/main" id="{B8C78F26-6357-224B-ADB2-A5E58311D7DF}"/>
              </a:ext>
            </a:extLst>
          </p:cNvPr>
          <p:cNvSpPr txBox="1">
            <a:spLocks/>
          </p:cNvSpPr>
          <p:nvPr/>
        </p:nvSpPr>
        <p:spPr>
          <a:xfrm>
            <a:off x="255730" y="3890822"/>
            <a:ext cx="3706670"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Small plaques like this one were an affordable way of a piece of Wedgwood. Small pieces like this were produced and added as decoration to portraits, furniture and fireplaces.</a:t>
            </a:r>
          </a:p>
        </p:txBody>
      </p:sp>
      <p:pic>
        <p:nvPicPr>
          <p:cNvPr id="3" name="Picture 2" descr="A close-up of a stone&#10;&#10;AI-generated content may be incorrect.">
            <a:extLst>
              <a:ext uri="{FF2B5EF4-FFF2-40B4-BE49-F238E27FC236}">
                <a16:creationId xmlns:a16="http://schemas.microsoft.com/office/drawing/2014/main" id="{2474534B-8D9D-D685-CAD2-3A5EA01EC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263" y="1249079"/>
            <a:ext cx="8338581" cy="4656124"/>
          </a:xfrm>
          <a:prstGeom prst="rect">
            <a:avLst/>
          </a:prstGeom>
        </p:spPr>
      </p:pic>
    </p:spTree>
    <p:extLst>
      <p:ext uri="{BB962C8B-B14F-4D97-AF65-F5344CB8AC3E}">
        <p14:creationId xmlns:p14="http://schemas.microsoft.com/office/powerpoint/2010/main" val="342435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point Star 3">
            <a:extLst>
              <a:ext uri="{FF2B5EF4-FFF2-40B4-BE49-F238E27FC236}">
                <a16:creationId xmlns:a16="http://schemas.microsoft.com/office/drawing/2014/main" id="{A6037E19-9CB4-D648-A47C-341A4BB5A48E}"/>
              </a:ext>
            </a:extLst>
          </p:cNvPr>
          <p:cNvSpPr/>
          <p:nvPr/>
        </p:nvSpPr>
        <p:spPr>
          <a:xfrm>
            <a:off x="255730" y="310555"/>
            <a:ext cx="1083213" cy="1139483"/>
          </a:xfrm>
          <a:prstGeom prst="star10">
            <a:avLst>
              <a:gd name="adj" fmla="val 33891"/>
              <a:gd name="hf" fmla="val 105146"/>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a:t>
            </a:r>
          </a:p>
        </p:txBody>
      </p:sp>
      <p:sp>
        <p:nvSpPr>
          <p:cNvPr id="5" name="Title 1">
            <a:extLst>
              <a:ext uri="{FF2B5EF4-FFF2-40B4-BE49-F238E27FC236}">
                <a16:creationId xmlns:a16="http://schemas.microsoft.com/office/drawing/2014/main" id="{CC6975A2-A59F-EB4A-947D-D3540E183780}"/>
              </a:ext>
            </a:extLst>
          </p:cNvPr>
          <p:cNvSpPr txBox="1">
            <a:spLocks/>
          </p:cNvSpPr>
          <p:nvPr/>
        </p:nvSpPr>
        <p:spPr>
          <a:xfrm>
            <a:off x="1420670" y="124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Go shopping at Wedgwood </a:t>
            </a:r>
          </a:p>
        </p:txBody>
      </p:sp>
      <p:sp>
        <p:nvSpPr>
          <p:cNvPr id="6" name="Title 1">
            <a:extLst>
              <a:ext uri="{FF2B5EF4-FFF2-40B4-BE49-F238E27FC236}">
                <a16:creationId xmlns:a16="http://schemas.microsoft.com/office/drawing/2014/main" id="{2B954B64-F5AE-3147-9134-C832CA5F4C60}"/>
              </a:ext>
            </a:extLst>
          </p:cNvPr>
          <p:cNvSpPr>
            <a:spLocks noGrp="1"/>
          </p:cNvSpPr>
          <p:nvPr>
            <p:ph type="title"/>
          </p:nvPr>
        </p:nvSpPr>
        <p:spPr>
          <a:xfrm>
            <a:off x="337457" y="1525386"/>
            <a:ext cx="10515600" cy="1325563"/>
          </a:xfrm>
        </p:spPr>
        <p:txBody>
          <a:bodyPr/>
          <a:lstStyle/>
          <a:p>
            <a:r>
              <a:rPr lang="en-GB" dirty="0"/>
              <a:t>What can you see?</a:t>
            </a:r>
          </a:p>
        </p:txBody>
      </p:sp>
      <p:sp>
        <p:nvSpPr>
          <p:cNvPr id="7" name="Title 1">
            <a:extLst>
              <a:ext uri="{FF2B5EF4-FFF2-40B4-BE49-F238E27FC236}">
                <a16:creationId xmlns:a16="http://schemas.microsoft.com/office/drawing/2014/main" id="{B8C78F26-6357-224B-ADB2-A5E58311D7DF}"/>
              </a:ext>
            </a:extLst>
          </p:cNvPr>
          <p:cNvSpPr txBox="1">
            <a:spLocks/>
          </p:cNvSpPr>
          <p:nvPr/>
        </p:nvSpPr>
        <p:spPr>
          <a:xfrm>
            <a:off x="337457" y="3318233"/>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Even smaller Wedgwood! These even smaller plaques were made to be attached to shoe buckles. Can you spot the goddess Diana riding on her chariot? In the 18</a:t>
            </a:r>
            <a:r>
              <a:rPr lang="en-GB" sz="2800" baseline="30000" dirty="0"/>
              <a:t>th</a:t>
            </a:r>
            <a:r>
              <a:rPr lang="en-GB" sz="2800" dirty="0"/>
              <a:t> century men would often wear matching shoe and knee buckles to complete their outfit. </a:t>
            </a:r>
          </a:p>
        </p:txBody>
      </p:sp>
      <p:pic>
        <p:nvPicPr>
          <p:cNvPr id="3" name="Picture 2" descr="A close-up of a decorative object&#10;&#10;AI-generated content may be incorrect.">
            <a:extLst>
              <a:ext uri="{FF2B5EF4-FFF2-40B4-BE49-F238E27FC236}">
                <a16:creationId xmlns:a16="http://schemas.microsoft.com/office/drawing/2014/main" id="{1B34078A-6D17-3425-96F6-67CFF4179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655" y="176862"/>
            <a:ext cx="4040764" cy="6868244"/>
          </a:xfrm>
          <a:prstGeom prst="rect">
            <a:avLst/>
          </a:prstGeom>
        </p:spPr>
      </p:pic>
    </p:spTree>
    <p:extLst>
      <p:ext uri="{BB962C8B-B14F-4D97-AF65-F5344CB8AC3E}">
        <p14:creationId xmlns:p14="http://schemas.microsoft.com/office/powerpoint/2010/main" val="3822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AE02-835E-69C7-9DAC-E5DA98D41188}"/>
              </a:ext>
            </a:extLst>
          </p:cNvPr>
          <p:cNvSpPr>
            <a:spLocks noGrp="1"/>
          </p:cNvSpPr>
          <p:nvPr>
            <p:ph type="title"/>
          </p:nvPr>
        </p:nvSpPr>
        <p:spPr>
          <a:xfrm>
            <a:off x="297238" y="2016623"/>
            <a:ext cx="5257800" cy="1325563"/>
          </a:xfrm>
        </p:spPr>
        <p:txBody>
          <a:bodyPr>
            <a:normAutofit/>
          </a:bodyPr>
          <a:lstStyle/>
          <a:p>
            <a:r>
              <a:rPr lang="en-GB" dirty="0"/>
              <a:t>What was this object</a:t>
            </a:r>
            <a:br>
              <a:rPr lang="en-GB" dirty="0"/>
            </a:br>
            <a:r>
              <a:rPr lang="en-GB" dirty="0"/>
              <a:t>used for ? </a:t>
            </a:r>
          </a:p>
        </p:txBody>
      </p:sp>
      <p:pic>
        <p:nvPicPr>
          <p:cNvPr id="5" name="Content Placeholder 4" descr="A silver bird shaped scissors&#10;&#10;Description automatically generated">
            <a:extLst>
              <a:ext uri="{FF2B5EF4-FFF2-40B4-BE49-F238E27FC236}">
                <a16:creationId xmlns:a16="http://schemas.microsoft.com/office/drawing/2014/main" id="{2D2E0412-C326-21AC-E51A-7BDECF07E0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5173" b="21708"/>
          <a:stretch/>
        </p:blipFill>
        <p:spPr>
          <a:xfrm>
            <a:off x="5555038" y="0"/>
            <a:ext cx="7165074" cy="6759526"/>
          </a:xfrm>
        </p:spPr>
      </p:pic>
      <p:sp>
        <p:nvSpPr>
          <p:cNvPr id="6" name="Title 1">
            <a:extLst>
              <a:ext uri="{FF2B5EF4-FFF2-40B4-BE49-F238E27FC236}">
                <a16:creationId xmlns:a16="http://schemas.microsoft.com/office/drawing/2014/main" id="{376418D7-C9E1-8440-AFEA-29AD3D661D5E}"/>
              </a:ext>
            </a:extLst>
          </p:cNvPr>
          <p:cNvSpPr txBox="1">
            <a:spLocks/>
          </p:cNvSpPr>
          <p:nvPr/>
        </p:nvSpPr>
        <p:spPr>
          <a:xfrm>
            <a:off x="118442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Get ready with William Holburne </a:t>
            </a:r>
          </a:p>
        </p:txBody>
      </p:sp>
      <p:sp>
        <p:nvSpPr>
          <p:cNvPr id="7" name="10-point Star 6">
            <a:extLst>
              <a:ext uri="{FF2B5EF4-FFF2-40B4-BE49-F238E27FC236}">
                <a16:creationId xmlns:a16="http://schemas.microsoft.com/office/drawing/2014/main" id="{B8A7B41E-6145-BA41-B212-E316204976F2}"/>
              </a:ext>
            </a:extLst>
          </p:cNvPr>
          <p:cNvSpPr/>
          <p:nvPr/>
        </p:nvSpPr>
        <p:spPr>
          <a:xfrm>
            <a:off x="164330" y="98474"/>
            <a:ext cx="1083213" cy="1139483"/>
          </a:xfrm>
          <a:prstGeom prst="star10">
            <a:avLst>
              <a:gd name="adj" fmla="val 33891"/>
              <a:gd name="hf" fmla="val 105146"/>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itle 1">
            <a:extLst>
              <a:ext uri="{FF2B5EF4-FFF2-40B4-BE49-F238E27FC236}">
                <a16:creationId xmlns:a16="http://schemas.microsoft.com/office/drawing/2014/main" id="{434410A2-499C-254D-9E60-6EE3B5E39C6D}"/>
              </a:ext>
            </a:extLst>
          </p:cNvPr>
          <p:cNvSpPr txBox="1">
            <a:spLocks/>
          </p:cNvSpPr>
          <p:nvPr/>
        </p:nvSpPr>
        <p:spPr>
          <a:xfrm>
            <a:off x="297238" y="4033246"/>
            <a:ext cx="630554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This object is a ribbon puller, from the late 1700’s. It looks like a bird called a stork. You would have used this object to help your thread ribbons into clothing by threading them through the bird’s beak. </a:t>
            </a:r>
          </a:p>
        </p:txBody>
      </p:sp>
    </p:spTree>
    <p:extLst>
      <p:ext uri="{BB962C8B-B14F-4D97-AF65-F5344CB8AC3E}">
        <p14:creationId xmlns:p14="http://schemas.microsoft.com/office/powerpoint/2010/main" val="5864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0958-14CD-E050-520D-5A30765D5C19}"/>
              </a:ext>
            </a:extLst>
          </p:cNvPr>
          <p:cNvSpPr>
            <a:spLocks noGrp="1"/>
          </p:cNvSpPr>
          <p:nvPr>
            <p:ph type="title"/>
          </p:nvPr>
        </p:nvSpPr>
        <p:spPr>
          <a:xfrm>
            <a:off x="444927" y="1787508"/>
            <a:ext cx="10515600" cy="1325563"/>
          </a:xfrm>
        </p:spPr>
        <p:txBody>
          <a:bodyPr>
            <a:normAutofit/>
          </a:bodyPr>
          <a:lstStyle/>
          <a:p>
            <a:r>
              <a:rPr lang="en-GB" dirty="0"/>
              <a:t>What was kept </a:t>
            </a:r>
            <a:br>
              <a:rPr lang="en-GB" dirty="0"/>
            </a:br>
            <a:r>
              <a:rPr lang="en-GB" dirty="0"/>
              <a:t>in this box? </a:t>
            </a:r>
          </a:p>
        </p:txBody>
      </p:sp>
      <p:pic>
        <p:nvPicPr>
          <p:cNvPr id="7" name="Content Placeholder 6" descr="A round box with a picture on it&#10;&#10;Description automatically generated">
            <a:extLst>
              <a:ext uri="{FF2B5EF4-FFF2-40B4-BE49-F238E27FC236}">
                <a16:creationId xmlns:a16="http://schemas.microsoft.com/office/drawing/2014/main" id="{E6A03C3C-6D83-7D4B-AAC0-915930403A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2158" t="15364" r="25929" b="23484"/>
          <a:stretch/>
        </p:blipFill>
        <p:spPr>
          <a:xfrm>
            <a:off x="5011930" y="763062"/>
            <a:ext cx="6817185" cy="5331876"/>
          </a:xfrm>
        </p:spPr>
      </p:pic>
      <p:sp>
        <p:nvSpPr>
          <p:cNvPr id="5" name="TextBox 4">
            <a:extLst>
              <a:ext uri="{FF2B5EF4-FFF2-40B4-BE49-F238E27FC236}">
                <a16:creationId xmlns:a16="http://schemas.microsoft.com/office/drawing/2014/main" id="{E5E285CE-7336-B671-DCD8-3131F023DBFB}"/>
              </a:ext>
            </a:extLst>
          </p:cNvPr>
          <p:cNvSpPr txBox="1"/>
          <p:nvPr/>
        </p:nvSpPr>
        <p:spPr>
          <a:xfrm>
            <a:off x="3048000" y="3679412"/>
            <a:ext cx="6096000" cy="369332"/>
          </a:xfrm>
          <a:prstGeom prst="rect">
            <a:avLst/>
          </a:prstGeom>
          <a:noFill/>
        </p:spPr>
        <p:txBody>
          <a:bodyPr wrap="square">
            <a:spAutoFit/>
          </a:bodyPr>
          <a:lstStyle/>
          <a:p>
            <a:endParaRPr lang="en-GB" dirty="0"/>
          </a:p>
        </p:txBody>
      </p:sp>
      <p:sp>
        <p:nvSpPr>
          <p:cNvPr id="6" name="10-point Star 5">
            <a:extLst>
              <a:ext uri="{FF2B5EF4-FFF2-40B4-BE49-F238E27FC236}">
                <a16:creationId xmlns:a16="http://schemas.microsoft.com/office/drawing/2014/main" id="{F70FE0BB-5287-704C-A772-21126D118879}"/>
              </a:ext>
            </a:extLst>
          </p:cNvPr>
          <p:cNvSpPr/>
          <p:nvPr/>
        </p:nvSpPr>
        <p:spPr>
          <a:xfrm>
            <a:off x="168812" y="98474"/>
            <a:ext cx="1083213" cy="1139483"/>
          </a:xfrm>
          <a:prstGeom prst="star10">
            <a:avLst>
              <a:gd name="adj" fmla="val 33891"/>
              <a:gd name="hf" fmla="val 105146"/>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1" name="Title 1">
            <a:extLst>
              <a:ext uri="{FF2B5EF4-FFF2-40B4-BE49-F238E27FC236}">
                <a16:creationId xmlns:a16="http://schemas.microsoft.com/office/drawing/2014/main" id="{B7A93926-2FD3-2444-B774-DA22D54F2297}"/>
              </a:ext>
            </a:extLst>
          </p:cNvPr>
          <p:cNvSpPr txBox="1">
            <a:spLocks/>
          </p:cNvSpPr>
          <p:nvPr/>
        </p:nvSpPr>
        <p:spPr>
          <a:xfrm>
            <a:off x="118442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Get ready with William Holburne </a:t>
            </a:r>
          </a:p>
        </p:txBody>
      </p:sp>
      <p:sp>
        <p:nvSpPr>
          <p:cNvPr id="12" name="Title 1">
            <a:extLst>
              <a:ext uri="{FF2B5EF4-FFF2-40B4-BE49-F238E27FC236}">
                <a16:creationId xmlns:a16="http://schemas.microsoft.com/office/drawing/2014/main" id="{B3009A9B-49A8-0246-BA8D-6626CB57DD51}"/>
              </a:ext>
            </a:extLst>
          </p:cNvPr>
          <p:cNvSpPr txBox="1">
            <a:spLocks/>
          </p:cNvSpPr>
          <p:nvPr/>
        </p:nvSpPr>
        <p:spPr>
          <a:xfrm>
            <a:off x="444927" y="4251095"/>
            <a:ext cx="456700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This is a patch box. Georgian’s would have used it to store their face patches. Patches were small bits of black leather or material, they were stuck to the face to look fashionable and also to cover scars. </a:t>
            </a:r>
          </a:p>
        </p:txBody>
      </p:sp>
    </p:spTree>
    <p:extLst>
      <p:ext uri="{BB962C8B-B14F-4D97-AF65-F5344CB8AC3E}">
        <p14:creationId xmlns:p14="http://schemas.microsoft.com/office/powerpoint/2010/main" val="17220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E50C-6DB7-2B93-D284-BB33ECE14B1B}"/>
              </a:ext>
            </a:extLst>
          </p:cNvPr>
          <p:cNvSpPr>
            <a:spLocks noGrp="1"/>
          </p:cNvSpPr>
          <p:nvPr>
            <p:ph type="title"/>
          </p:nvPr>
        </p:nvSpPr>
        <p:spPr>
          <a:xfrm>
            <a:off x="416504" y="1424037"/>
            <a:ext cx="10515600" cy="1325563"/>
          </a:xfrm>
        </p:spPr>
        <p:txBody>
          <a:bodyPr/>
          <a:lstStyle/>
          <a:p>
            <a:r>
              <a:rPr lang="en-GB" dirty="0"/>
              <a:t>Who owned this? </a:t>
            </a:r>
          </a:p>
        </p:txBody>
      </p:sp>
      <p:pic>
        <p:nvPicPr>
          <p:cNvPr id="5" name="Content Placeholder 4" descr="A close-up of a pocket watch&#10;&#10;Description automatically generated">
            <a:extLst>
              <a:ext uri="{FF2B5EF4-FFF2-40B4-BE49-F238E27FC236}">
                <a16:creationId xmlns:a16="http://schemas.microsoft.com/office/drawing/2014/main" id="{E0C5A64D-FF79-612E-2672-FF9C40DC86B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811" t="23422" b="13536"/>
          <a:stretch/>
        </p:blipFill>
        <p:spPr>
          <a:xfrm rot="950690">
            <a:off x="6769655" y="763442"/>
            <a:ext cx="5667413" cy="5723272"/>
          </a:xfrm>
        </p:spPr>
      </p:pic>
      <p:sp>
        <p:nvSpPr>
          <p:cNvPr id="4" name="10-point Star 3">
            <a:extLst>
              <a:ext uri="{FF2B5EF4-FFF2-40B4-BE49-F238E27FC236}">
                <a16:creationId xmlns:a16="http://schemas.microsoft.com/office/drawing/2014/main" id="{9AE82227-6DFA-074B-98AF-F66AD612D8A6}"/>
              </a:ext>
            </a:extLst>
          </p:cNvPr>
          <p:cNvSpPr/>
          <p:nvPr/>
        </p:nvSpPr>
        <p:spPr>
          <a:xfrm>
            <a:off x="168812" y="98474"/>
            <a:ext cx="1083213" cy="1139483"/>
          </a:xfrm>
          <a:prstGeom prst="star10">
            <a:avLst>
              <a:gd name="adj" fmla="val 33891"/>
              <a:gd name="hf" fmla="val 105146"/>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6" name="Title 1">
            <a:extLst>
              <a:ext uri="{FF2B5EF4-FFF2-40B4-BE49-F238E27FC236}">
                <a16:creationId xmlns:a16="http://schemas.microsoft.com/office/drawing/2014/main" id="{24460372-EF97-D24D-A0BF-9AE3DC041491}"/>
              </a:ext>
            </a:extLst>
          </p:cNvPr>
          <p:cNvSpPr txBox="1">
            <a:spLocks/>
          </p:cNvSpPr>
          <p:nvPr/>
        </p:nvSpPr>
        <p:spPr>
          <a:xfrm>
            <a:off x="118442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Get ready with William Holburne </a:t>
            </a:r>
          </a:p>
        </p:txBody>
      </p:sp>
      <p:sp>
        <p:nvSpPr>
          <p:cNvPr id="7" name="Title 1">
            <a:extLst>
              <a:ext uri="{FF2B5EF4-FFF2-40B4-BE49-F238E27FC236}">
                <a16:creationId xmlns:a16="http://schemas.microsoft.com/office/drawing/2014/main" id="{BF40937E-53CF-BA45-A3FA-A411C30651CD}"/>
              </a:ext>
            </a:extLst>
          </p:cNvPr>
          <p:cNvSpPr txBox="1">
            <a:spLocks/>
          </p:cNvSpPr>
          <p:nvPr/>
        </p:nvSpPr>
        <p:spPr>
          <a:xfrm>
            <a:off x="416504" y="3625078"/>
            <a:ext cx="500458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This object is a special pocket watch, owned by William Holburne. He would have carried this pocket watch in his pocket for easy time keeping! If you look closely you can see the Holburne family crest (with a lion on top) in the middle. </a:t>
            </a:r>
          </a:p>
        </p:txBody>
      </p:sp>
    </p:spTree>
    <p:extLst>
      <p:ext uri="{BB962C8B-B14F-4D97-AF65-F5344CB8AC3E}">
        <p14:creationId xmlns:p14="http://schemas.microsoft.com/office/powerpoint/2010/main" val="250315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vase with a lion and a lion&#10;&#10;Description automatically generated">
            <a:extLst>
              <a:ext uri="{FF2B5EF4-FFF2-40B4-BE49-F238E27FC236}">
                <a16:creationId xmlns:a16="http://schemas.microsoft.com/office/drawing/2014/main" id="{740B433C-ED6D-BB70-E227-FACF5BFA0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162" y="-143352"/>
            <a:ext cx="3856038" cy="7144703"/>
          </a:xfrm>
          <a:prstGeom prst="rect">
            <a:avLst/>
          </a:prstGeom>
        </p:spPr>
      </p:pic>
      <p:sp>
        <p:nvSpPr>
          <p:cNvPr id="8" name="Title 1">
            <a:extLst>
              <a:ext uri="{FF2B5EF4-FFF2-40B4-BE49-F238E27FC236}">
                <a16:creationId xmlns:a16="http://schemas.microsoft.com/office/drawing/2014/main" id="{1F5F77E4-4334-3621-F752-1CDEED6973F4}"/>
              </a:ext>
            </a:extLst>
          </p:cNvPr>
          <p:cNvSpPr txBox="1">
            <a:spLocks/>
          </p:cNvSpPr>
          <p:nvPr/>
        </p:nvSpPr>
        <p:spPr>
          <a:xfrm>
            <a:off x="329067" y="1427637"/>
            <a:ext cx="5007429" cy="13255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t>What are these type of patterns called?</a:t>
            </a:r>
          </a:p>
        </p:txBody>
      </p:sp>
      <p:sp>
        <p:nvSpPr>
          <p:cNvPr id="4" name="10-point Star 3">
            <a:extLst>
              <a:ext uri="{FF2B5EF4-FFF2-40B4-BE49-F238E27FC236}">
                <a16:creationId xmlns:a16="http://schemas.microsoft.com/office/drawing/2014/main" id="{08AE24F7-9AA8-6540-B313-27375DF14848}"/>
              </a:ext>
            </a:extLst>
          </p:cNvPr>
          <p:cNvSpPr/>
          <p:nvPr/>
        </p:nvSpPr>
        <p:spPr>
          <a:xfrm>
            <a:off x="168812" y="98474"/>
            <a:ext cx="1083213" cy="1139483"/>
          </a:xfrm>
          <a:prstGeom prst="star10">
            <a:avLst>
              <a:gd name="adj" fmla="val 33891"/>
              <a:gd name="hf" fmla="val 1051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a:t>
            </a:r>
          </a:p>
        </p:txBody>
      </p:sp>
      <p:sp>
        <p:nvSpPr>
          <p:cNvPr id="5" name="Title 1">
            <a:extLst>
              <a:ext uri="{FF2B5EF4-FFF2-40B4-BE49-F238E27FC236}">
                <a16:creationId xmlns:a16="http://schemas.microsoft.com/office/drawing/2014/main" id="{62FA5FA9-F2DD-F04D-96F3-7E92E0EC5F1B}"/>
              </a:ext>
            </a:extLst>
          </p:cNvPr>
          <p:cNvSpPr txBox="1">
            <a:spLocks/>
          </p:cNvSpPr>
          <p:nvPr/>
        </p:nvSpPr>
        <p:spPr>
          <a:xfrm>
            <a:off x="1338943" y="137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Investigate a Roman Discovery Site </a:t>
            </a:r>
          </a:p>
        </p:txBody>
      </p:sp>
      <p:cxnSp>
        <p:nvCxnSpPr>
          <p:cNvPr id="6" name="Straight Arrow Connector 5">
            <a:extLst>
              <a:ext uri="{FF2B5EF4-FFF2-40B4-BE49-F238E27FC236}">
                <a16:creationId xmlns:a16="http://schemas.microsoft.com/office/drawing/2014/main" id="{5729742F-BBC0-E540-86C0-BE8FDFD645B2}"/>
              </a:ext>
            </a:extLst>
          </p:cNvPr>
          <p:cNvCxnSpPr>
            <a:stCxn id="8" idx="3"/>
          </p:cNvCxnSpPr>
          <p:nvPr/>
        </p:nvCxnSpPr>
        <p:spPr>
          <a:xfrm>
            <a:off x="5336496" y="2090419"/>
            <a:ext cx="3121704" cy="391524"/>
          </a:xfrm>
          <a:prstGeom prst="straightConnector1">
            <a:avLst/>
          </a:prstGeom>
          <a:ln w="101600">
            <a:tailEnd type="triangle"/>
          </a:ln>
        </p:spPr>
        <p:style>
          <a:lnRef idx="2">
            <a:schemeClr val="dk1"/>
          </a:lnRef>
          <a:fillRef idx="0">
            <a:schemeClr val="dk1"/>
          </a:fillRef>
          <a:effectRef idx="1">
            <a:schemeClr val="dk1"/>
          </a:effectRef>
          <a:fontRef idx="minor">
            <a:schemeClr val="tx1"/>
          </a:fontRef>
        </p:style>
      </p:cxnSp>
      <p:sp>
        <p:nvSpPr>
          <p:cNvPr id="9" name="Title 1">
            <a:extLst>
              <a:ext uri="{FF2B5EF4-FFF2-40B4-BE49-F238E27FC236}">
                <a16:creationId xmlns:a16="http://schemas.microsoft.com/office/drawing/2014/main" id="{380EF220-F0AC-2740-8FB6-A62696952895}"/>
              </a:ext>
            </a:extLst>
          </p:cNvPr>
          <p:cNvSpPr txBox="1">
            <a:spLocks/>
          </p:cNvSpPr>
          <p:nvPr/>
        </p:nvSpPr>
        <p:spPr>
          <a:xfrm>
            <a:off x="331913" y="3415982"/>
            <a:ext cx="7244543"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This is a ceramic made by Josiah Wedgwood, in his popular blue jasperware (a type of coloured clay). He was very inspired by ancient Greek and Roman designs and often added repeating key patterns (like these ones) to his pieces. </a:t>
            </a:r>
          </a:p>
        </p:txBody>
      </p:sp>
    </p:spTree>
    <p:extLst>
      <p:ext uri="{BB962C8B-B14F-4D97-AF65-F5344CB8AC3E}">
        <p14:creationId xmlns:p14="http://schemas.microsoft.com/office/powerpoint/2010/main" val="180572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4BA9-7394-48E0-6045-A04516445082}"/>
              </a:ext>
            </a:extLst>
          </p:cNvPr>
          <p:cNvSpPr>
            <a:spLocks noGrp="1"/>
          </p:cNvSpPr>
          <p:nvPr>
            <p:ph type="title"/>
          </p:nvPr>
        </p:nvSpPr>
        <p:spPr>
          <a:xfrm>
            <a:off x="512097" y="1489222"/>
            <a:ext cx="10515600" cy="1325563"/>
          </a:xfrm>
        </p:spPr>
        <p:txBody>
          <a:bodyPr/>
          <a:lstStyle/>
          <a:p>
            <a:r>
              <a:rPr lang="en-GB" dirty="0"/>
              <a:t>Who do you think this</a:t>
            </a:r>
            <a:br>
              <a:rPr lang="en-GB" dirty="0"/>
            </a:br>
            <a:r>
              <a:rPr lang="en-GB" dirty="0"/>
              <a:t>sculpture is of?</a:t>
            </a:r>
          </a:p>
        </p:txBody>
      </p:sp>
      <p:pic>
        <p:nvPicPr>
          <p:cNvPr id="5" name="Content Placeholder 4" descr="A statue of a person&#10;&#10;Description automatically generated">
            <a:extLst>
              <a:ext uri="{FF2B5EF4-FFF2-40B4-BE49-F238E27FC236}">
                <a16:creationId xmlns:a16="http://schemas.microsoft.com/office/drawing/2014/main" id="{8C6DC744-7FC5-713D-3746-A5F76D2746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4200" y="-136173"/>
            <a:ext cx="4093497" cy="7595836"/>
          </a:xfrm>
        </p:spPr>
      </p:pic>
      <p:sp>
        <p:nvSpPr>
          <p:cNvPr id="4" name="10-point Star 3">
            <a:extLst>
              <a:ext uri="{FF2B5EF4-FFF2-40B4-BE49-F238E27FC236}">
                <a16:creationId xmlns:a16="http://schemas.microsoft.com/office/drawing/2014/main" id="{8D2936AA-5E86-F748-B475-F176A6AE34F7}"/>
              </a:ext>
            </a:extLst>
          </p:cNvPr>
          <p:cNvSpPr/>
          <p:nvPr/>
        </p:nvSpPr>
        <p:spPr>
          <a:xfrm>
            <a:off x="255730" y="106782"/>
            <a:ext cx="1083213" cy="1139483"/>
          </a:xfrm>
          <a:prstGeom prst="star10">
            <a:avLst>
              <a:gd name="adj" fmla="val 33891"/>
              <a:gd name="hf" fmla="val 1051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a:t>
            </a:r>
          </a:p>
        </p:txBody>
      </p:sp>
      <p:sp>
        <p:nvSpPr>
          <p:cNvPr id="6" name="Title 1">
            <a:extLst>
              <a:ext uri="{FF2B5EF4-FFF2-40B4-BE49-F238E27FC236}">
                <a16:creationId xmlns:a16="http://schemas.microsoft.com/office/drawing/2014/main" id="{CECB0EE6-587C-BA40-A3AD-30EAEB3F8061}"/>
              </a:ext>
            </a:extLst>
          </p:cNvPr>
          <p:cNvSpPr txBox="1">
            <a:spLocks/>
          </p:cNvSpPr>
          <p:nvPr/>
        </p:nvSpPr>
        <p:spPr>
          <a:xfrm>
            <a:off x="1338943" y="137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Investigate a Roman Discovery Site </a:t>
            </a:r>
          </a:p>
        </p:txBody>
      </p:sp>
      <p:sp>
        <p:nvSpPr>
          <p:cNvPr id="8" name="Title 1">
            <a:extLst>
              <a:ext uri="{FF2B5EF4-FFF2-40B4-BE49-F238E27FC236}">
                <a16:creationId xmlns:a16="http://schemas.microsoft.com/office/drawing/2014/main" id="{5E454B29-0390-B641-A4CB-D8E4077431CF}"/>
              </a:ext>
            </a:extLst>
          </p:cNvPr>
          <p:cNvSpPr txBox="1">
            <a:spLocks/>
          </p:cNvSpPr>
          <p:nvPr/>
        </p:nvSpPr>
        <p:spPr>
          <a:xfrm>
            <a:off x="512097" y="3661745"/>
            <a:ext cx="5832432"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On the base of this sculpture it says ‘Bust of a Roman Emperor’ – we don’t know if it is of a real Emperor, or the artist made them up! </a:t>
            </a:r>
          </a:p>
          <a:p>
            <a:r>
              <a:rPr lang="en-GB" sz="2800" dirty="0"/>
              <a:t>The sculpture is made out of marble, but painted to look like a bronze statue. </a:t>
            </a:r>
          </a:p>
        </p:txBody>
      </p:sp>
    </p:spTree>
    <p:extLst>
      <p:ext uri="{BB962C8B-B14F-4D97-AF65-F5344CB8AC3E}">
        <p14:creationId xmlns:p14="http://schemas.microsoft.com/office/powerpoint/2010/main" val="57493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2D59-8CAE-86D8-5CF8-B5A4B4CCF88F}"/>
              </a:ext>
            </a:extLst>
          </p:cNvPr>
          <p:cNvSpPr>
            <a:spLocks noGrp="1"/>
          </p:cNvSpPr>
          <p:nvPr>
            <p:ph type="title"/>
          </p:nvPr>
        </p:nvSpPr>
        <p:spPr>
          <a:xfrm>
            <a:off x="337457" y="1480360"/>
            <a:ext cx="10515600" cy="1325563"/>
          </a:xfrm>
        </p:spPr>
        <p:txBody>
          <a:bodyPr/>
          <a:lstStyle/>
          <a:p>
            <a:r>
              <a:rPr lang="en-GB" dirty="0"/>
              <a:t>How old is this? </a:t>
            </a:r>
          </a:p>
        </p:txBody>
      </p:sp>
      <p:pic>
        <p:nvPicPr>
          <p:cNvPr id="7" name="Content Placeholder 6" descr="A coin with a face on it&#10;&#10;Description automatically generated">
            <a:extLst>
              <a:ext uri="{FF2B5EF4-FFF2-40B4-BE49-F238E27FC236}">
                <a16:creationId xmlns:a16="http://schemas.microsoft.com/office/drawing/2014/main" id="{AC6B2C51-2A05-5AD5-FF98-F87837A3A51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411" t="9231" r="28125" b="13992"/>
          <a:stretch/>
        </p:blipFill>
        <p:spPr>
          <a:xfrm>
            <a:off x="5394476" y="299384"/>
            <a:ext cx="6460067" cy="6259232"/>
          </a:xfrm>
        </p:spPr>
      </p:pic>
      <p:sp>
        <p:nvSpPr>
          <p:cNvPr id="4" name="10-point Star 3">
            <a:extLst>
              <a:ext uri="{FF2B5EF4-FFF2-40B4-BE49-F238E27FC236}">
                <a16:creationId xmlns:a16="http://schemas.microsoft.com/office/drawing/2014/main" id="{D74DAB52-11A9-B14A-93E8-B4F368699885}"/>
              </a:ext>
            </a:extLst>
          </p:cNvPr>
          <p:cNvSpPr/>
          <p:nvPr/>
        </p:nvSpPr>
        <p:spPr>
          <a:xfrm>
            <a:off x="255730" y="199823"/>
            <a:ext cx="1083213" cy="1139483"/>
          </a:xfrm>
          <a:prstGeom prst="star10">
            <a:avLst>
              <a:gd name="adj" fmla="val 33891"/>
              <a:gd name="hf" fmla="val 1051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a:t>
            </a:r>
          </a:p>
        </p:txBody>
      </p:sp>
      <p:sp>
        <p:nvSpPr>
          <p:cNvPr id="5" name="Title 1">
            <a:extLst>
              <a:ext uri="{FF2B5EF4-FFF2-40B4-BE49-F238E27FC236}">
                <a16:creationId xmlns:a16="http://schemas.microsoft.com/office/drawing/2014/main" id="{623651ED-9CD7-4142-89F9-9510370362D8}"/>
              </a:ext>
            </a:extLst>
          </p:cNvPr>
          <p:cNvSpPr txBox="1">
            <a:spLocks/>
          </p:cNvSpPr>
          <p:nvPr/>
        </p:nvSpPr>
        <p:spPr>
          <a:xfrm>
            <a:off x="1338943" y="137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Investigate a Roman Discovery Site </a:t>
            </a:r>
          </a:p>
        </p:txBody>
      </p:sp>
      <p:sp>
        <p:nvSpPr>
          <p:cNvPr id="6" name="Title 1">
            <a:extLst>
              <a:ext uri="{FF2B5EF4-FFF2-40B4-BE49-F238E27FC236}">
                <a16:creationId xmlns:a16="http://schemas.microsoft.com/office/drawing/2014/main" id="{D5D2E5DF-EBD5-864D-9EAE-BDA111E51B5A}"/>
              </a:ext>
            </a:extLst>
          </p:cNvPr>
          <p:cNvSpPr txBox="1">
            <a:spLocks/>
          </p:cNvSpPr>
          <p:nvPr/>
        </p:nvSpPr>
        <p:spPr>
          <a:xfrm>
            <a:off x="337457" y="3363259"/>
            <a:ext cx="4580408"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There are lots of coins in the Holburne collection, including some dating from the Roman Empire. We think this coin was made after 439 BC, which (if real!) would make it over 2400 years old! </a:t>
            </a:r>
          </a:p>
        </p:txBody>
      </p:sp>
    </p:spTree>
    <p:extLst>
      <p:ext uri="{BB962C8B-B14F-4D97-AF65-F5344CB8AC3E}">
        <p14:creationId xmlns:p14="http://schemas.microsoft.com/office/powerpoint/2010/main" val="31346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3F88-5B3E-2A8B-237C-9723F34A636F}"/>
              </a:ext>
            </a:extLst>
          </p:cNvPr>
          <p:cNvSpPr>
            <a:spLocks noGrp="1"/>
          </p:cNvSpPr>
          <p:nvPr>
            <p:ph type="title"/>
          </p:nvPr>
        </p:nvSpPr>
        <p:spPr>
          <a:xfrm>
            <a:off x="509014" y="1703662"/>
            <a:ext cx="10515600" cy="1325563"/>
          </a:xfrm>
        </p:spPr>
        <p:txBody>
          <a:bodyPr>
            <a:normAutofit/>
          </a:bodyPr>
          <a:lstStyle/>
          <a:p>
            <a:r>
              <a:rPr lang="en-GB" dirty="0"/>
              <a:t>What’s happening </a:t>
            </a:r>
            <a:br>
              <a:rPr lang="en-GB" dirty="0"/>
            </a:br>
            <a:r>
              <a:rPr lang="en-GB" dirty="0"/>
              <a:t>here? </a:t>
            </a:r>
          </a:p>
        </p:txBody>
      </p:sp>
      <p:pic>
        <p:nvPicPr>
          <p:cNvPr id="5" name="Content Placeholder 4" descr="A drawing of people in a park&#10;&#10;Description automatically generated">
            <a:extLst>
              <a:ext uri="{FF2B5EF4-FFF2-40B4-BE49-F238E27FC236}">
                <a16:creationId xmlns:a16="http://schemas.microsoft.com/office/drawing/2014/main" id="{EE7CC14E-5ED5-3433-D0F4-94436F11DE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76020">
            <a:off x="5284712" y="1121686"/>
            <a:ext cx="6464174" cy="4932299"/>
          </a:xfrm>
        </p:spPr>
      </p:pic>
      <p:sp>
        <p:nvSpPr>
          <p:cNvPr id="4" name="10-point Star 3">
            <a:extLst>
              <a:ext uri="{FF2B5EF4-FFF2-40B4-BE49-F238E27FC236}">
                <a16:creationId xmlns:a16="http://schemas.microsoft.com/office/drawing/2014/main" id="{44C84345-5D31-6A48-9EF2-78148BB0A2F6}"/>
              </a:ext>
            </a:extLst>
          </p:cNvPr>
          <p:cNvSpPr/>
          <p:nvPr/>
        </p:nvSpPr>
        <p:spPr>
          <a:xfrm>
            <a:off x="255730" y="199823"/>
            <a:ext cx="1083213" cy="1139483"/>
          </a:xfrm>
          <a:prstGeom prst="star10">
            <a:avLst>
              <a:gd name="adj" fmla="val 33891"/>
              <a:gd name="hf" fmla="val 10514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a:t>
            </a:r>
          </a:p>
        </p:txBody>
      </p:sp>
      <p:sp>
        <p:nvSpPr>
          <p:cNvPr id="6" name="Title 1">
            <a:extLst>
              <a:ext uri="{FF2B5EF4-FFF2-40B4-BE49-F238E27FC236}">
                <a16:creationId xmlns:a16="http://schemas.microsoft.com/office/drawing/2014/main" id="{E65F0C55-7DED-0D4D-9DC7-B859353DFD3B}"/>
              </a:ext>
            </a:extLst>
          </p:cNvPr>
          <p:cNvSpPr txBox="1">
            <a:spLocks/>
          </p:cNvSpPr>
          <p:nvPr/>
        </p:nvSpPr>
        <p:spPr>
          <a:xfrm>
            <a:off x="1338943" y="137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Explore the Pleasure Gardens </a:t>
            </a:r>
          </a:p>
        </p:txBody>
      </p:sp>
      <p:sp>
        <p:nvSpPr>
          <p:cNvPr id="7" name="Title 1">
            <a:extLst>
              <a:ext uri="{FF2B5EF4-FFF2-40B4-BE49-F238E27FC236}">
                <a16:creationId xmlns:a16="http://schemas.microsoft.com/office/drawing/2014/main" id="{BBEEA87A-214D-6345-8C51-BCE2DED197B2}"/>
              </a:ext>
            </a:extLst>
          </p:cNvPr>
          <p:cNvSpPr txBox="1">
            <a:spLocks/>
          </p:cNvSpPr>
          <p:nvPr/>
        </p:nvSpPr>
        <p:spPr>
          <a:xfrm>
            <a:off x="516920" y="3732276"/>
            <a:ext cx="4580408"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In this print from 1836 you can see visitors to the Pleasure Gardens enjoying meals in supper boxes (look at the coloured flags). These were boxes that you could reserve to eat a meal with others. </a:t>
            </a:r>
          </a:p>
        </p:txBody>
      </p:sp>
    </p:spTree>
    <p:extLst>
      <p:ext uri="{BB962C8B-B14F-4D97-AF65-F5344CB8AC3E}">
        <p14:creationId xmlns:p14="http://schemas.microsoft.com/office/powerpoint/2010/main" val="248600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F566-FF11-529F-B51C-687DB193C23F}"/>
              </a:ext>
            </a:extLst>
          </p:cNvPr>
          <p:cNvSpPr>
            <a:spLocks noGrp="1"/>
          </p:cNvSpPr>
          <p:nvPr>
            <p:ph type="title"/>
          </p:nvPr>
        </p:nvSpPr>
        <p:spPr>
          <a:xfrm>
            <a:off x="337457" y="1525386"/>
            <a:ext cx="10515600" cy="1325563"/>
          </a:xfrm>
        </p:spPr>
        <p:txBody>
          <a:bodyPr/>
          <a:lstStyle/>
          <a:p>
            <a:r>
              <a:rPr lang="en-GB" dirty="0"/>
              <a:t>Real or Fake? </a:t>
            </a:r>
          </a:p>
        </p:txBody>
      </p:sp>
      <p:pic>
        <p:nvPicPr>
          <p:cNvPr id="5" name="Content Placeholder 4" descr="A coin with a picture of a building and trees&#10;&#10;Description automatically generated">
            <a:extLst>
              <a:ext uri="{FF2B5EF4-FFF2-40B4-BE49-F238E27FC236}">
                <a16:creationId xmlns:a16="http://schemas.microsoft.com/office/drawing/2014/main" id="{130A2687-52BC-9989-4C65-AEA1D7D3D0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7206" y="-174109"/>
            <a:ext cx="5530048" cy="5238993"/>
          </a:xfrm>
        </p:spPr>
      </p:pic>
      <p:pic>
        <p:nvPicPr>
          <p:cNvPr id="9" name="Picture 8" descr="A close-up of a coin&#10;&#10;Description automatically generated">
            <a:extLst>
              <a:ext uri="{FF2B5EF4-FFF2-40B4-BE49-F238E27FC236}">
                <a16:creationId xmlns:a16="http://schemas.microsoft.com/office/drawing/2014/main" id="{ABD3729E-542E-F5AF-BC69-1CCD48202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284" y="3359774"/>
            <a:ext cx="3453941" cy="3410220"/>
          </a:xfrm>
          <a:prstGeom prst="rect">
            <a:avLst/>
          </a:prstGeom>
        </p:spPr>
      </p:pic>
      <p:sp>
        <p:nvSpPr>
          <p:cNvPr id="6" name="10-point Star 5">
            <a:extLst>
              <a:ext uri="{FF2B5EF4-FFF2-40B4-BE49-F238E27FC236}">
                <a16:creationId xmlns:a16="http://schemas.microsoft.com/office/drawing/2014/main" id="{B03E059B-48E9-6946-827A-CD33BB1C7214}"/>
              </a:ext>
            </a:extLst>
          </p:cNvPr>
          <p:cNvSpPr/>
          <p:nvPr/>
        </p:nvSpPr>
        <p:spPr>
          <a:xfrm>
            <a:off x="255730" y="199823"/>
            <a:ext cx="1083213" cy="1139483"/>
          </a:xfrm>
          <a:prstGeom prst="star10">
            <a:avLst>
              <a:gd name="adj" fmla="val 33891"/>
              <a:gd name="hf" fmla="val 10514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a:t>
            </a:r>
          </a:p>
        </p:txBody>
      </p:sp>
      <p:sp>
        <p:nvSpPr>
          <p:cNvPr id="8" name="Title 1">
            <a:extLst>
              <a:ext uri="{FF2B5EF4-FFF2-40B4-BE49-F238E27FC236}">
                <a16:creationId xmlns:a16="http://schemas.microsoft.com/office/drawing/2014/main" id="{8939B9F0-A0B9-4C4C-9E39-210B98DAE60E}"/>
              </a:ext>
            </a:extLst>
          </p:cNvPr>
          <p:cNvSpPr txBox="1">
            <a:spLocks/>
          </p:cNvSpPr>
          <p:nvPr/>
        </p:nvSpPr>
        <p:spPr>
          <a:xfrm>
            <a:off x="1338943" y="137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i="1" dirty="0"/>
              <a:t>Explore the Pleasure Gardens </a:t>
            </a:r>
          </a:p>
        </p:txBody>
      </p:sp>
      <p:sp>
        <p:nvSpPr>
          <p:cNvPr id="10" name="Title 1">
            <a:extLst>
              <a:ext uri="{FF2B5EF4-FFF2-40B4-BE49-F238E27FC236}">
                <a16:creationId xmlns:a16="http://schemas.microsoft.com/office/drawing/2014/main" id="{71BA9A3B-F478-384C-9EB9-E4D3A1080E08}"/>
              </a:ext>
            </a:extLst>
          </p:cNvPr>
          <p:cNvSpPr txBox="1">
            <a:spLocks/>
          </p:cNvSpPr>
          <p:nvPr/>
        </p:nvSpPr>
        <p:spPr>
          <a:xfrm>
            <a:off x="337457" y="3594540"/>
            <a:ext cx="5317755" cy="20143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These are called spring tokens, they would be given to visitors to prove they had paid entry to the gardens. You can see the museum on the front of the token (at that time it was The Sydney Hotel). We have some of these tokens in museum the collection, including fake ones! </a:t>
            </a:r>
          </a:p>
        </p:txBody>
      </p:sp>
    </p:spTree>
    <p:extLst>
      <p:ext uri="{BB962C8B-B14F-4D97-AF65-F5344CB8AC3E}">
        <p14:creationId xmlns:p14="http://schemas.microsoft.com/office/powerpoint/2010/main" val="373246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3224</TotalTime>
  <Words>1009</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Discover the Holburne Museum </vt:lpstr>
      <vt:lpstr>What was this object used for ? </vt:lpstr>
      <vt:lpstr>What was kept  in this box? </vt:lpstr>
      <vt:lpstr>Who owned this? </vt:lpstr>
      <vt:lpstr>PowerPoint Presentation</vt:lpstr>
      <vt:lpstr>Who do you think this sculpture is of?</vt:lpstr>
      <vt:lpstr>How old is this? </vt:lpstr>
      <vt:lpstr>What’s happening  here? </vt:lpstr>
      <vt:lpstr>Real or Fake? </vt:lpstr>
      <vt:lpstr>Where is this?</vt:lpstr>
      <vt:lpstr>Who is this?</vt:lpstr>
      <vt:lpstr>Why make this?</vt:lpstr>
      <vt:lpstr>What was kept in here?</vt:lpstr>
      <vt:lpstr>What is this made from? </vt:lpstr>
      <vt:lpstr>What was this used for?</vt:lpstr>
      <vt:lpstr>Would you buy this?</vt:lpstr>
      <vt:lpstr>What was this used for?</vt:lpstr>
      <vt:lpstr>What can you see?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was this used for ? </dc:title>
  <dc:creator>Anna-Louise Highley</dc:creator>
  <cp:lastModifiedBy>Anna-Louise Highley</cp:lastModifiedBy>
  <cp:revision>7</cp:revision>
  <dcterms:created xsi:type="dcterms:W3CDTF">2025-01-27T14:38:08Z</dcterms:created>
  <dcterms:modified xsi:type="dcterms:W3CDTF">2025-08-21T12:37:11Z</dcterms:modified>
</cp:coreProperties>
</file>